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70" r:id="rId3"/>
    <p:sldId id="271" r:id="rId4"/>
    <p:sldId id="282" r:id="rId5"/>
    <p:sldId id="283" r:id="rId6"/>
    <p:sldId id="257" r:id="rId7"/>
    <p:sldId id="258" r:id="rId8"/>
    <p:sldId id="259" r:id="rId9"/>
    <p:sldId id="265" r:id="rId10"/>
    <p:sldId id="277" r:id="rId11"/>
    <p:sldId id="266" r:id="rId12"/>
    <p:sldId id="267" r:id="rId13"/>
    <p:sldId id="278" r:id="rId14"/>
    <p:sldId id="268" r:id="rId15"/>
    <p:sldId id="273" r:id="rId16"/>
    <p:sldId id="275" r:id="rId17"/>
    <p:sldId id="280" r:id="rId18"/>
    <p:sldId id="281" r:id="rId19"/>
    <p:sldId id="274" r:id="rId20"/>
    <p:sldId id="260" r:id="rId21"/>
    <p:sldId id="261" r:id="rId22"/>
    <p:sldId id="262" r:id="rId23"/>
    <p:sldId id="269" r:id="rId24"/>
    <p:sldId id="276" r:id="rId25"/>
    <p:sldId id="263" r:id="rId26"/>
    <p:sldId id="272" r:id="rId27"/>
    <p:sldId id="264" r:id="rId28"/>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jpeg>
</file>

<file path=ppt/media/image11.gif>
</file>

<file path=ppt/media/image12.png>
</file>

<file path=ppt/media/image13.png>
</file>

<file path=ppt/media/image14.png>
</file>

<file path=ppt/media/image15.jpeg>
</file>

<file path=ppt/media/image16.jpeg>
</file>

<file path=ppt/media/image17.png>
</file>

<file path=ppt/media/image18.jpeg>
</file>

<file path=ppt/media/image19.png>
</file>

<file path=ppt/media/image2.png>
</file>

<file path=ppt/media/image20.png>
</file>

<file path=ppt/media/image21.gif>
</file>

<file path=ppt/media/image22.gif>
</file>

<file path=ppt/media/image23.jpeg>
</file>

<file path=ppt/media/image24.png>
</file>

<file path=ppt/media/image25.png>
</file>

<file path=ppt/media/image26.jpe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gif>
</file>

<file path=ppt/media/image36.png>
</file>

<file path=ppt/media/image37.png>
</file>

<file path=ppt/media/image38.png>
</file>

<file path=ppt/media/image39.png>
</file>

<file path=ppt/media/image4.png>
</file>

<file path=ppt/media/image40.png>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MX"/>
              <a:t>Haz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5/25/2016</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4350864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MX"/>
              <a:t>Haz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Editar el estilo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5/25/2016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50249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MX"/>
              <a:t>Haz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Editar el estilo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5/25/2016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11340498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MX"/>
              <a:t>Haz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Editar el estilo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Editar el estilo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5/25/2016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1871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MX"/>
              <a:t>Haz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Editar el estilo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5/25/2016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16129893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MX"/>
              <a:t>Haz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Editar el estilo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Editar el estilo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Editar el estilo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Editar el estilo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Editar el estilo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Editar el estilo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5/25/2016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7589093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MX"/>
              <a:t>Haz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Editar el estilo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MX"/>
              <a:t>Haz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Editar el estilo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Editar el estilo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MX"/>
              <a:t>Haz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Editar el estilo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Editar el estilo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MX"/>
              <a:t>Haz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Editar el estilo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5/25/2016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543351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MX"/>
              <a:t>Editar el estilo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16334578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MX"/>
              <a:t>Editar el estilo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1983708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p:txBody>
          <a:bodyPr/>
          <a:lstStyle/>
          <a:p>
            <a:pPr lvl="0"/>
            <a:r>
              <a:rPr lang="es-MX"/>
              <a:t>Editar el estilo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507198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Editar el estilo de texto del patrón</a:t>
            </a:r>
          </a:p>
        </p:txBody>
      </p:sp>
      <p:sp>
        <p:nvSpPr>
          <p:cNvPr id="4" name="Date Placeholder 3"/>
          <p:cNvSpPr>
            <a:spLocks noGrp="1"/>
          </p:cNvSpPr>
          <p:nvPr>
            <p:ph type="dt" sz="half" idx="10"/>
          </p:nvPr>
        </p:nvSpPr>
        <p:spPr/>
        <p:txBody>
          <a:bodyPr/>
          <a:lstStyle/>
          <a:p>
            <a:fld id="{48A87A34-81AB-432B-8DAE-1953F412C126}" type="datetimeFigureOut">
              <a:rPr lang="en-US" dirty="0"/>
              <a:t>5/25/2016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2496291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MX"/>
              <a:t>Editar el estilo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MX"/>
              <a:t>Editar el estilo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288850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Editar el estilo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MX"/>
              <a:t>Editar el estilo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Editar el estilo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MX"/>
              <a:t>Editar el estilo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5/25/2016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57122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2385694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5/25/2016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4051988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MX"/>
              <a:t>Haz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MX"/>
              <a:t>Editar el estilo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Editar el estilo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5/25/2016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964007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MX"/>
              <a:t>Haz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Editar el estilo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5/25/2016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26152752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MX"/>
              <a:t>Editar el estilo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5/25/2016</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‹Nº›</a:t>
            </a:fld>
            <a:endParaRPr lang="en-US" dirty="0"/>
          </a:p>
        </p:txBody>
      </p:sp>
    </p:spTree>
    <p:extLst>
      <p:ext uri="{BB962C8B-B14F-4D97-AF65-F5344CB8AC3E}">
        <p14:creationId xmlns:p14="http://schemas.microsoft.com/office/powerpoint/2010/main" val="3113737827"/>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gif"/></Relationships>
</file>

<file path=ppt/slides/_rels/slide1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image" Target="../media/image21.gif"/><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35.gif"/><Relationship Id="rId7"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slideLayout" Target="../slideLayouts/slideLayout9.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www.definicionabc.com/tecnologia/antivirus.php" TargetMode="External"/><Relationship Id="rId3" Type="http://schemas.openxmlformats.org/officeDocument/2006/relationships/hyperlink" Target="http://pozarica.ar.tripod.com/Virus.html" TargetMode="External"/><Relationship Id="rId7" Type="http://schemas.openxmlformats.org/officeDocument/2006/relationships/hyperlink" Target="http://www.seguridadpc.net/evita_infect.htm" TargetMode="External"/><Relationship Id="rId12" Type="http://schemas.openxmlformats.org/officeDocument/2006/relationships/image" Target="../media/image40.png"/><Relationship Id="rId2" Type="http://schemas.openxmlformats.org/officeDocument/2006/relationships/hyperlink" Target="http://www.pandasecurity.com/mexico/homeusers/security-info/classic-malware/virus/" TargetMode="External"/><Relationship Id="rId1" Type="http://schemas.openxmlformats.org/officeDocument/2006/relationships/slideLayout" Target="../slideLayouts/slideLayout2.xml"/><Relationship Id="rId6" Type="http://schemas.openxmlformats.org/officeDocument/2006/relationships/hyperlink" Target="http://soporte.eset-la.com/kb2563/?viewlocale=es_ES" TargetMode="External"/><Relationship Id="rId11" Type="http://schemas.openxmlformats.org/officeDocument/2006/relationships/hyperlink" Target="http://www.ejemplos.org/ejemplos-de-antivirus.html" TargetMode="External"/><Relationship Id="rId5" Type="http://schemas.openxmlformats.org/officeDocument/2006/relationships/hyperlink" Target="http://www.seguridad.unam.mx/descarga.dsc?arch=1108" TargetMode="External"/><Relationship Id="rId10" Type="http://schemas.openxmlformats.org/officeDocument/2006/relationships/hyperlink" Target="http://www.tiposde.org/informatica/418-tipos-de-antivirus-informaticos/" TargetMode="External"/><Relationship Id="rId4" Type="http://schemas.openxmlformats.org/officeDocument/2006/relationships/hyperlink" Target="http://www.pandasecurity.com/mexico/homeusers/security-info/about-malware/technical-data/date-3.htm" TargetMode="External"/><Relationship Id="rId9" Type="http://schemas.openxmlformats.org/officeDocument/2006/relationships/hyperlink" Target="http://www.seguridad.unam.mx/usuario-casero/eduteca/main.dsc?id=11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MX" dirty="0"/>
              <a:t>Virus Informático</a:t>
            </a:r>
          </a:p>
        </p:txBody>
      </p:sp>
      <p:sp>
        <p:nvSpPr>
          <p:cNvPr id="3" name="Subtítulo 2"/>
          <p:cNvSpPr>
            <a:spLocks noGrp="1"/>
          </p:cNvSpPr>
          <p:nvPr>
            <p:ph type="subTitle" idx="1"/>
          </p:nvPr>
        </p:nvSpPr>
        <p:spPr/>
        <p:txBody>
          <a:bodyPr/>
          <a:lstStyle/>
          <a:p>
            <a:r>
              <a:rPr lang="es-MX" dirty="0"/>
              <a:t>Taller de Investigación I</a:t>
            </a:r>
          </a:p>
        </p:txBody>
      </p:sp>
      <p:pic>
        <p:nvPicPr>
          <p:cNvPr id="6" name="Imagen 5"/>
          <p:cNvPicPr>
            <a:picLocks noChangeAspect="1"/>
          </p:cNvPicPr>
          <p:nvPr/>
        </p:nvPicPr>
        <p:blipFill>
          <a:blip r:embed="rId2"/>
          <a:stretch>
            <a:fillRect/>
          </a:stretch>
        </p:blipFill>
        <p:spPr>
          <a:xfrm>
            <a:off x="5825654" y="4412729"/>
            <a:ext cx="1901408" cy="1690141"/>
          </a:xfrm>
          <a:prstGeom prst="rect">
            <a:avLst/>
          </a:prstGeom>
        </p:spPr>
      </p:pic>
      <p:pic>
        <p:nvPicPr>
          <p:cNvPr id="7" name="Imagen 6"/>
          <p:cNvPicPr>
            <a:picLocks noChangeAspect="1"/>
          </p:cNvPicPr>
          <p:nvPr/>
        </p:nvPicPr>
        <p:blipFill>
          <a:blip r:embed="rId3"/>
          <a:stretch>
            <a:fillRect/>
          </a:stretch>
        </p:blipFill>
        <p:spPr>
          <a:xfrm>
            <a:off x="4697637" y="197622"/>
            <a:ext cx="2833854" cy="2160814"/>
          </a:xfrm>
          <a:prstGeom prst="rect">
            <a:avLst/>
          </a:prstGeom>
        </p:spPr>
      </p:pic>
      <p:pic>
        <p:nvPicPr>
          <p:cNvPr id="8" name="Imagen 7"/>
          <p:cNvPicPr>
            <a:picLocks noChangeAspect="1"/>
          </p:cNvPicPr>
          <p:nvPr/>
        </p:nvPicPr>
        <p:blipFill>
          <a:blip r:embed="rId4"/>
          <a:stretch>
            <a:fillRect/>
          </a:stretch>
        </p:blipFill>
        <p:spPr>
          <a:xfrm>
            <a:off x="7727062" y="1614034"/>
            <a:ext cx="3243610" cy="3585482"/>
          </a:xfrm>
          <a:prstGeom prst="rect">
            <a:avLst/>
          </a:prstGeom>
        </p:spPr>
      </p:pic>
    </p:spTree>
    <p:extLst>
      <p:ext uri="{BB962C8B-B14F-4D97-AF65-F5344CB8AC3E}">
        <p14:creationId xmlns:p14="http://schemas.microsoft.com/office/powerpoint/2010/main" val="2607932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4"/>
          <p:cNvSpPr>
            <a:spLocks noGrp="1"/>
          </p:cNvSpPr>
          <p:nvPr>
            <p:ph sz="half" idx="2"/>
          </p:nvPr>
        </p:nvSpPr>
        <p:spPr>
          <a:xfrm>
            <a:off x="6172200" y="789214"/>
            <a:ext cx="4875211" cy="5001986"/>
          </a:xfrm>
        </p:spPr>
        <p:txBody>
          <a:bodyPr>
            <a:normAutofit fontScale="92500"/>
          </a:bodyPr>
          <a:lstStyle/>
          <a:p>
            <a:pPr marL="0" indent="0">
              <a:buNone/>
            </a:pPr>
            <a:r>
              <a:rPr lang="es-MX" sz="2600" b="1" dirty="0">
                <a:effectLst/>
                <a:latin typeface="Times New Roman" panose="02020603050405020304" pitchFamily="18" charset="0"/>
                <a:ea typeface="Calibri" panose="020F0502020204030204" pitchFamily="34" charset="0"/>
                <a:cs typeface="Times New Roman" panose="02020603050405020304" pitchFamily="18" charset="0"/>
              </a:rPr>
              <a:t>Virus de acción directa</a:t>
            </a:r>
            <a:endParaRPr lang="es-MX" sz="26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sz="2600" dirty="0">
                <a:effectLst/>
                <a:latin typeface="Times New Roman" panose="02020603050405020304" pitchFamily="18" charset="0"/>
                <a:ea typeface="Calibri" panose="020F0502020204030204" pitchFamily="34" charset="0"/>
                <a:cs typeface="Times New Roman" panose="02020603050405020304" pitchFamily="18" charset="0"/>
              </a:rPr>
              <a:t>Al contrario que los residentes, estos virus no permanecen en memoria. Por tanto, su objetivo prioritario es reproducirse y actuar en el mismo momento de ser ejecutados. Al cumplirse una determinada condición, se activan y buscan los ficheros ubicados dentro de su mismo directorio para contagiarlos.</a:t>
            </a: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2600" dirty="0">
                <a:effectLst/>
                <a:latin typeface="Times New Roman" panose="02020603050405020304" pitchFamily="18" charset="0"/>
                <a:ea typeface="Calibri" panose="020F0502020204030204" pitchFamily="34" charset="0"/>
                <a:cs typeface="Times New Roman" panose="02020603050405020304" pitchFamily="18" charset="0"/>
              </a:rPr>
              <a:t>3</a:t>
            </a: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6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MX" dirty="0"/>
          </a:p>
        </p:txBody>
      </p:sp>
      <p:pic>
        <p:nvPicPr>
          <p:cNvPr id="7" name="Imagen 6"/>
          <p:cNvPicPr>
            <a:picLocks noChangeAspect="1"/>
          </p:cNvPicPr>
          <p:nvPr/>
        </p:nvPicPr>
        <p:blipFill rotWithShape="1">
          <a:blip r:embed="rId2"/>
          <a:srcRect l="19085" t="24702" r="8594"/>
          <a:stretch/>
        </p:blipFill>
        <p:spPr>
          <a:xfrm>
            <a:off x="1353911" y="789214"/>
            <a:ext cx="4408714" cy="3442607"/>
          </a:xfrm>
          <a:prstGeom prst="rect">
            <a:avLst/>
          </a:prstGeom>
        </p:spPr>
      </p:pic>
      <p:pic>
        <p:nvPicPr>
          <p:cNvPr id="6" name="Imagen 5"/>
          <p:cNvPicPr>
            <a:picLocks noChangeAspect="1"/>
          </p:cNvPicPr>
          <p:nvPr/>
        </p:nvPicPr>
        <p:blipFill>
          <a:blip r:embed="rId3"/>
          <a:stretch>
            <a:fillRect/>
          </a:stretch>
        </p:blipFill>
        <p:spPr>
          <a:xfrm>
            <a:off x="2552700" y="3460297"/>
            <a:ext cx="3619500" cy="3257550"/>
          </a:xfrm>
          <a:prstGeom prst="rect">
            <a:avLst/>
          </a:prstGeom>
        </p:spPr>
      </p:pic>
    </p:spTree>
    <p:extLst>
      <p:ext uri="{BB962C8B-B14F-4D97-AF65-F5344CB8AC3E}">
        <p14:creationId xmlns:p14="http://schemas.microsoft.com/office/powerpoint/2010/main" val="3072036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p:cNvSpPr>
            <a:spLocks noGrp="1"/>
          </p:cNvSpPr>
          <p:nvPr>
            <p:ph type="body" sz="half" idx="2"/>
          </p:nvPr>
        </p:nvSpPr>
        <p:spPr>
          <a:xfrm>
            <a:off x="5085686" y="1053193"/>
            <a:ext cx="5934511" cy="5181599"/>
          </a:xfrm>
        </p:spPr>
        <p:txBody>
          <a:bodyPr>
            <a:normAutofit/>
          </a:bodyPr>
          <a:lstStyle/>
          <a:p>
            <a:r>
              <a:rPr lang="es-MX" sz="2400" b="1" dirty="0">
                <a:effectLst/>
                <a:latin typeface="Times New Roman" panose="02020603050405020304" pitchFamily="18" charset="0"/>
                <a:ea typeface="Calibri" panose="020F0502020204030204" pitchFamily="34" charset="0"/>
                <a:cs typeface="Times New Roman" panose="02020603050405020304" pitchFamily="18" charset="0"/>
              </a:rPr>
              <a:t>Virus de </a:t>
            </a:r>
            <a:r>
              <a:rPr lang="es-MX" sz="2400" b="1" dirty="0" err="1">
                <a:effectLst/>
                <a:latin typeface="Times New Roman" panose="02020603050405020304" pitchFamily="18" charset="0"/>
                <a:ea typeface="Calibri" panose="020F0502020204030204" pitchFamily="34" charset="0"/>
                <a:cs typeface="Times New Roman" panose="02020603050405020304" pitchFamily="18" charset="0"/>
              </a:rPr>
              <a:t>sobreescritura</a:t>
            </a:r>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a:p>
            <a:r>
              <a:rPr lang="es-MX" sz="2400" dirty="0">
                <a:effectLst/>
                <a:latin typeface="Times New Roman" panose="02020603050405020304" pitchFamily="18" charset="0"/>
                <a:ea typeface="Calibri" panose="020F0502020204030204" pitchFamily="34" charset="0"/>
                <a:cs typeface="Times New Roman" panose="02020603050405020304" pitchFamily="18" charset="0"/>
              </a:rPr>
              <a:t>Estos virus se caracterizan por destruir la información contenida en los ficheros que infectan.</a:t>
            </a:r>
            <a:r>
              <a:rPr lang="es-MX" sz="2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Cuando infectan un fichero, escriben dentro de su contenido, haciendo que queden total o parcialmente inservibles.</a:t>
            </a:r>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a:p>
            <a:r>
              <a:rPr lang="es-MX" sz="2400" dirty="0">
                <a:effectLst/>
                <a:latin typeface="Times New Roman" panose="02020603050405020304" pitchFamily="18" charset="0"/>
                <a:ea typeface="Calibri" panose="020F0502020204030204" pitchFamily="34" charset="0"/>
                <a:cs typeface="Times New Roman" panose="02020603050405020304" pitchFamily="18" charset="0"/>
              </a:rPr>
              <a:t>La única forma de limpiar un fichero infectado por un virus de </a:t>
            </a:r>
            <a:r>
              <a:rPr lang="es-MX" sz="2400" dirty="0" err="1">
                <a:effectLst/>
                <a:latin typeface="Times New Roman" panose="02020603050405020304" pitchFamily="18" charset="0"/>
                <a:ea typeface="Calibri" panose="020F0502020204030204" pitchFamily="34" charset="0"/>
                <a:cs typeface="Times New Roman" panose="02020603050405020304" pitchFamily="18" charset="0"/>
              </a:rPr>
              <a:t>sobreescritura</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 es borrarlo, perdiéndose su contenido.</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3</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Imagen 1"/>
          <p:cNvPicPr>
            <a:picLocks noChangeAspect="1"/>
          </p:cNvPicPr>
          <p:nvPr/>
        </p:nvPicPr>
        <p:blipFill rotWithShape="1">
          <a:blip r:embed="rId2"/>
          <a:srcRect l="21845" r="20251"/>
          <a:stretch/>
        </p:blipFill>
        <p:spPr>
          <a:xfrm>
            <a:off x="802821" y="1488622"/>
            <a:ext cx="4136572" cy="3676650"/>
          </a:xfrm>
          <a:prstGeom prst="rect">
            <a:avLst/>
          </a:prstGeom>
        </p:spPr>
      </p:pic>
    </p:spTree>
    <p:extLst>
      <p:ext uri="{BB962C8B-B14F-4D97-AF65-F5344CB8AC3E}">
        <p14:creationId xmlns:p14="http://schemas.microsoft.com/office/powerpoint/2010/main" val="1441395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posición de imagen 2"/>
          <p:cNvSpPr>
            <a:spLocks noGrp="1"/>
          </p:cNvSpPr>
          <p:nvPr>
            <p:ph sz="half" idx="1"/>
          </p:nvPr>
        </p:nvSpPr>
        <p:spPr>
          <a:xfrm>
            <a:off x="1141410" y="775607"/>
            <a:ext cx="6614661" cy="5374822"/>
          </a:xfrm>
        </p:spPr>
        <p:txBody>
          <a:bodyPr>
            <a:normAutofit/>
          </a:bodyPr>
          <a:lstStyle/>
          <a:p>
            <a:pPr marL="0" indent="0">
              <a:buNone/>
            </a:pPr>
            <a:r>
              <a:rPr lang="es-MX" b="1" dirty="0">
                <a:effectLst/>
                <a:latin typeface="Times New Roman" panose="02020603050405020304" pitchFamily="18" charset="0"/>
                <a:ea typeface="Calibri" panose="020F0502020204030204" pitchFamily="34" charset="0"/>
                <a:cs typeface="Times New Roman" panose="02020603050405020304" pitchFamily="18" charset="0"/>
              </a:rPr>
              <a:t>Virus encriptados</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dirty="0">
                <a:effectLst/>
                <a:latin typeface="Times New Roman" panose="02020603050405020304" pitchFamily="18" charset="0"/>
                <a:ea typeface="Calibri" panose="020F0502020204030204" pitchFamily="34" charset="0"/>
                <a:cs typeface="Times New Roman" panose="02020603050405020304" pitchFamily="18" charset="0"/>
              </a:rPr>
              <a:t>Más que un tipo de virus, se trata de una técnica utilizada por algunos de ellos, que a su vez pueden pertenecer a otras clasificaciones.</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dirty="0">
                <a:effectLst/>
                <a:latin typeface="Times New Roman" panose="02020603050405020304" pitchFamily="18" charset="0"/>
                <a:ea typeface="Calibri" panose="020F0502020204030204" pitchFamily="34" charset="0"/>
                <a:cs typeface="Times New Roman" panose="02020603050405020304" pitchFamily="18" charset="0"/>
              </a:rPr>
              <a:t>Estos virus se cifran o encriptan</a:t>
            </a:r>
            <a:r>
              <a:rPr lang="es-MX" i="1" dirty="0">
                <a:effectLst/>
                <a:latin typeface="Times New Roman" panose="02020603050405020304" pitchFamily="18" charset="0"/>
                <a:ea typeface="Calibri" panose="020F0502020204030204" pitchFamily="34" charset="0"/>
                <a:cs typeface="Times New Roman" panose="02020603050405020304" pitchFamily="18" charset="0"/>
              </a:rPr>
              <a:t> </a:t>
            </a:r>
            <a:r>
              <a:rPr lang="es-MX" dirty="0">
                <a:effectLst/>
                <a:latin typeface="Times New Roman" panose="02020603050405020304" pitchFamily="18" charset="0"/>
                <a:ea typeface="Calibri" panose="020F0502020204030204" pitchFamily="34" charset="0"/>
                <a:cs typeface="Times New Roman" panose="02020603050405020304" pitchFamily="18" charset="0"/>
              </a:rPr>
              <a:t>a sí mismos para no ser detectados</a:t>
            </a:r>
            <a:r>
              <a:rPr lang="es-MX" b="1" dirty="0">
                <a:effectLst/>
                <a:latin typeface="Times New Roman" panose="02020603050405020304" pitchFamily="18" charset="0"/>
                <a:ea typeface="Calibri" panose="020F0502020204030204" pitchFamily="34" charset="0"/>
                <a:cs typeface="Times New Roman" panose="02020603050405020304" pitchFamily="18" charset="0"/>
              </a:rPr>
              <a:t> </a:t>
            </a:r>
            <a:r>
              <a:rPr lang="es-MX" dirty="0">
                <a:effectLst/>
                <a:latin typeface="Times New Roman" panose="02020603050405020304" pitchFamily="18" charset="0"/>
                <a:ea typeface="Calibri" panose="020F0502020204030204" pitchFamily="34" charset="0"/>
                <a:cs typeface="Times New Roman" panose="02020603050405020304" pitchFamily="18" charset="0"/>
              </a:rPr>
              <a:t>por los programas antivirus. Para realizar sus actividades, el virus se descifra a sí mismo y, cuando ha finalizado, se vuelve a cifrar.</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n 5"/>
          <p:cNvPicPr>
            <a:picLocks noChangeAspect="1"/>
          </p:cNvPicPr>
          <p:nvPr/>
        </p:nvPicPr>
        <p:blipFill>
          <a:blip r:embed="rId2"/>
          <a:stretch>
            <a:fillRect/>
          </a:stretch>
        </p:blipFill>
        <p:spPr>
          <a:xfrm>
            <a:off x="7756071" y="1945823"/>
            <a:ext cx="3309513" cy="3339194"/>
          </a:xfrm>
          <a:prstGeom prst="rect">
            <a:avLst/>
          </a:prstGeom>
        </p:spPr>
      </p:pic>
      <p:pic>
        <p:nvPicPr>
          <p:cNvPr id="5" name="Imagen 4"/>
          <p:cNvPicPr>
            <a:picLocks noChangeAspect="1"/>
          </p:cNvPicPr>
          <p:nvPr/>
        </p:nvPicPr>
        <p:blipFill>
          <a:blip r:embed="rId3"/>
          <a:stretch>
            <a:fillRect/>
          </a:stretch>
        </p:blipFill>
        <p:spPr>
          <a:xfrm>
            <a:off x="9123585" y="3354816"/>
            <a:ext cx="2795613" cy="2795613"/>
          </a:xfrm>
          <a:prstGeom prst="rect">
            <a:avLst/>
          </a:prstGeom>
        </p:spPr>
      </p:pic>
    </p:spTree>
    <p:extLst>
      <p:ext uri="{BB962C8B-B14F-4D97-AF65-F5344CB8AC3E}">
        <p14:creationId xmlns:p14="http://schemas.microsoft.com/office/powerpoint/2010/main" val="3319286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sz="half" idx="1"/>
          </p:nvPr>
        </p:nvSpPr>
        <p:spPr>
          <a:xfrm>
            <a:off x="6298517" y="966107"/>
            <a:ext cx="4878389" cy="5219700"/>
          </a:xfrm>
        </p:spPr>
        <p:txBody>
          <a:bodyPr>
            <a:normAutofit fontScale="85000" lnSpcReduction="10000"/>
          </a:bodyPr>
          <a:lstStyle/>
          <a:p>
            <a:pPr marL="0" indent="0">
              <a:buNone/>
            </a:pPr>
            <a:r>
              <a:rPr lang="es-MX" sz="2800" b="1" dirty="0">
                <a:effectLst/>
                <a:latin typeface="Times New Roman" panose="02020603050405020304" pitchFamily="18" charset="0"/>
                <a:ea typeface="Calibri" panose="020F0502020204030204" pitchFamily="34" charset="0"/>
                <a:cs typeface="Times New Roman" panose="02020603050405020304" pitchFamily="18" charset="0"/>
              </a:rPr>
              <a:t>Virus polimórficos</a:t>
            </a:r>
            <a:endParaRPr lang="es-MX" sz="2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sz="2800" dirty="0">
                <a:effectLst/>
                <a:latin typeface="Times New Roman" panose="02020603050405020304" pitchFamily="18" charset="0"/>
                <a:ea typeface="Calibri" panose="020F0502020204030204" pitchFamily="34" charset="0"/>
                <a:cs typeface="Times New Roman" panose="02020603050405020304" pitchFamily="18" charset="0"/>
              </a:rPr>
              <a:t>Son virus que en cada infección que realizan se cifran o encriptan de una forma distinta (utilizando diferentes algoritmos y claves de cifrado).</a:t>
            </a:r>
            <a:endParaRPr lang="es-MX" sz="2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sz="2800" dirty="0">
                <a:effectLst/>
                <a:latin typeface="Times New Roman" panose="02020603050405020304" pitchFamily="18" charset="0"/>
                <a:ea typeface="Calibri" panose="020F0502020204030204" pitchFamily="34" charset="0"/>
                <a:cs typeface="Times New Roman" panose="02020603050405020304" pitchFamily="18" charset="0"/>
              </a:rPr>
              <a:t>De esta forma, generan una elevada cantidad de copias de sí mismos e impiden que los antivirus los localicen a través de la búsqueda de cadenas o firmas, por lo que suelen ser los virus más costosos de detectar.</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2800" dirty="0">
                <a:effectLst/>
                <a:latin typeface="Times New Roman" panose="02020603050405020304" pitchFamily="18" charset="0"/>
                <a:ea typeface="Calibri" panose="020F0502020204030204" pitchFamily="34" charset="0"/>
                <a:cs typeface="Times New Roman" panose="02020603050405020304" pitchFamily="18" charset="0"/>
              </a:rPr>
              <a:t>3</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6" name="Imagen 5"/>
          <p:cNvPicPr>
            <a:picLocks noChangeAspect="1"/>
          </p:cNvPicPr>
          <p:nvPr/>
        </p:nvPicPr>
        <p:blipFill rotWithShape="1">
          <a:blip r:embed="rId2"/>
          <a:srcRect t="7838" b="4790"/>
          <a:stretch/>
        </p:blipFill>
        <p:spPr>
          <a:xfrm>
            <a:off x="1279072" y="1333499"/>
            <a:ext cx="4687660" cy="4095751"/>
          </a:xfrm>
          <a:prstGeom prst="rect">
            <a:avLst/>
          </a:prstGeom>
        </p:spPr>
      </p:pic>
    </p:spTree>
    <p:extLst>
      <p:ext uri="{BB962C8B-B14F-4D97-AF65-F5344CB8AC3E}">
        <p14:creationId xmlns:p14="http://schemas.microsoft.com/office/powerpoint/2010/main" val="4156710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sz="3200" b="1" dirty="0">
                <a:effectLst/>
                <a:latin typeface="Times New Roman" panose="02020603050405020304" pitchFamily="18" charset="0"/>
                <a:ea typeface="Calibri" panose="020F0502020204030204" pitchFamily="34" charset="0"/>
                <a:cs typeface="Times New Roman" panose="02020603050405020304" pitchFamily="18" charset="0"/>
              </a:rPr>
              <a:t>Virus de fichero</a:t>
            </a:r>
            <a:endParaRPr lang="es-MX" dirty="0"/>
          </a:p>
        </p:txBody>
      </p:sp>
      <p:sp>
        <p:nvSpPr>
          <p:cNvPr id="4" name="Marcador de contenido 3"/>
          <p:cNvSpPr>
            <a:spLocks noGrp="1"/>
          </p:cNvSpPr>
          <p:nvPr>
            <p:ph type="body" sz="half" idx="2"/>
          </p:nvPr>
        </p:nvSpPr>
        <p:spPr/>
        <p:txBody>
          <a:bodyPr/>
          <a:lstStyle/>
          <a:p>
            <a:r>
              <a:rPr lang="es-MX" sz="2400" dirty="0">
                <a:effectLst/>
                <a:latin typeface="Times New Roman" panose="02020603050405020304" pitchFamily="18" charset="0"/>
                <a:ea typeface="Calibri" panose="020F0502020204030204" pitchFamily="34" charset="0"/>
                <a:cs typeface="Times New Roman" panose="02020603050405020304" pitchFamily="18" charset="0"/>
              </a:rPr>
              <a:t>Infectan programas o ficheros ejecutables (ficheros con extensiones EXE y COM ). Al ejecutarse el programa infectado, el virus se activa, produciendo diferentes efectos.</a:t>
            </a:r>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a:p>
            <a:r>
              <a:rPr lang="es-MX" sz="2400" dirty="0">
                <a:effectLst/>
                <a:latin typeface="Times New Roman" panose="02020603050405020304" pitchFamily="18" charset="0"/>
                <a:ea typeface="Calibri" panose="020F0502020204030204" pitchFamily="34" charset="0"/>
                <a:cs typeface="Times New Roman" panose="02020603050405020304" pitchFamily="18" charset="0"/>
              </a:rPr>
              <a:t>La mayoría de los virus existentes son de este tipo.</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3</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6" name="Marcador de posición de imagen 5"/>
          <p:cNvPicPr>
            <a:picLocks noGrp="1" noChangeAspect="1"/>
          </p:cNvPicPr>
          <p:nvPr>
            <p:ph type="pic" idx="1"/>
          </p:nvPr>
        </p:nvPicPr>
        <p:blipFill rotWithShape="1">
          <a:blip r:embed="rId2"/>
          <a:srcRect l="26427" r="26427"/>
          <a:stretch/>
        </p:blipFill>
        <p:spPr>
          <a:prstGeom prst="rect">
            <a:avLst/>
          </a:prstGeom>
        </p:spPr>
      </p:pic>
    </p:spTree>
    <p:extLst>
      <p:ext uri="{BB962C8B-B14F-4D97-AF65-F5344CB8AC3E}">
        <p14:creationId xmlns:p14="http://schemas.microsoft.com/office/powerpoint/2010/main" val="1321365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posición de imagen 2"/>
          <p:cNvSpPr>
            <a:spLocks noGrp="1"/>
          </p:cNvSpPr>
          <p:nvPr>
            <p:ph idx="1"/>
          </p:nvPr>
        </p:nvSpPr>
        <p:spPr>
          <a:xfrm>
            <a:off x="1141412" y="1047750"/>
            <a:ext cx="7063695" cy="5083630"/>
          </a:xfrm>
        </p:spPr>
        <p:txBody>
          <a:bodyPr/>
          <a:lstStyle/>
          <a:p>
            <a:pPr marL="0" indent="0">
              <a:buNone/>
            </a:pPr>
            <a:r>
              <a:rPr lang="es-MX" b="1" dirty="0">
                <a:effectLst/>
                <a:latin typeface="Times New Roman" panose="02020603050405020304" pitchFamily="18" charset="0"/>
                <a:ea typeface="Calibri" panose="020F0502020204030204" pitchFamily="34" charset="0"/>
              </a:rPr>
              <a:t>Troyanos</a:t>
            </a: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es-MX" dirty="0">
                <a:effectLst/>
                <a:latin typeface="Times New Roman" panose="02020603050405020304" pitchFamily="18" charset="0"/>
                <a:ea typeface="Calibri" panose="020F0502020204030204" pitchFamily="34" charset="0"/>
                <a:cs typeface="Times New Roman" panose="02020603050405020304" pitchFamily="18" charset="0"/>
              </a:rPr>
              <a:t>El objetivo básico de estos virus es la introducción e instalación de otros programas en el ordenador, para permitir su control remoto desde otros equipos.</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dirty="0">
                <a:effectLst/>
                <a:latin typeface="Times New Roman" panose="02020603050405020304" pitchFamily="18" charset="0"/>
                <a:ea typeface="Calibri" panose="020F0502020204030204" pitchFamily="34" charset="0"/>
                <a:cs typeface="Times New Roman" panose="02020603050405020304" pitchFamily="18" charset="0"/>
              </a:rPr>
              <a:t>Su nombre deriva del parecido en su forma de actuar de los astutos griegos de la mitología: llegan al ordenador como un programa aparentemente inofensivo. Sin embargo, al ejecutarlo instalará en nuestro ordenador un segundo programa, el troyano.</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MX" dirty="0"/>
          </a:p>
        </p:txBody>
      </p:sp>
      <p:pic>
        <p:nvPicPr>
          <p:cNvPr id="2" name="Imagen 1"/>
          <p:cNvPicPr>
            <a:picLocks noChangeAspect="1"/>
          </p:cNvPicPr>
          <p:nvPr/>
        </p:nvPicPr>
        <p:blipFill>
          <a:blip r:embed="rId2"/>
          <a:stretch>
            <a:fillRect/>
          </a:stretch>
        </p:blipFill>
        <p:spPr>
          <a:xfrm>
            <a:off x="8205107" y="1311047"/>
            <a:ext cx="3619500" cy="3876675"/>
          </a:xfrm>
          <a:prstGeom prst="rect">
            <a:avLst/>
          </a:prstGeom>
        </p:spPr>
      </p:pic>
    </p:spTree>
    <p:extLst>
      <p:ext uri="{BB962C8B-B14F-4D97-AF65-F5344CB8AC3E}">
        <p14:creationId xmlns:p14="http://schemas.microsoft.com/office/powerpoint/2010/main" val="3671912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5537200" y="592666"/>
            <a:ext cx="5891209" cy="5198534"/>
          </a:xfrm>
        </p:spPr>
        <p:txBody>
          <a:bodyPr/>
          <a:lstStyle/>
          <a:p>
            <a:pPr marL="0" indent="0">
              <a:buNone/>
            </a:pPr>
            <a:r>
              <a:rPr lang="en-US" sz="2400" b="1" dirty="0">
                <a:latin typeface="Times New Roman" panose="02020603050405020304" pitchFamily="18" charset="0"/>
                <a:ea typeface="Calibri" panose="020F0502020204030204" pitchFamily="34" charset="0"/>
                <a:cs typeface="Times New Roman" panose="02020603050405020304" pitchFamily="18" charset="0"/>
              </a:rPr>
              <a:t>Gusanos</a:t>
            </a:r>
          </a:p>
          <a:p>
            <a:pPr marL="0" indent="0">
              <a:buNone/>
            </a:pPr>
            <a:r>
              <a:rPr lang="en-US" sz="2400" dirty="0">
                <a:latin typeface="Times New Roman" panose="02020603050405020304" pitchFamily="18" charset="0"/>
                <a:ea typeface="Calibri" panose="020F0502020204030204" pitchFamily="34" charset="0"/>
                <a:cs typeface="Times New Roman" panose="02020603050405020304" pitchFamily="18" charset="0"/>
              </a:rPr>
              <a:t>L</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os gusanos se limitan a realizar copias de sí mismos a la máxima velocidad posible, sin tocar ni dañar ningún otro fichero. Sin embargo, se reproducen a tal velocidad que pueden colapsar por saturación las redes en las que se infiltran.</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3</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MX" dirty="0"/>
          </a:p>
        </p:txBody>
      </p:sp>
      <p:pic>
        <p:nvPicPr>
          <p:cNvPr id="7" name="Imagen 6"/>
          <p:cNvPicPr>
            <a:picLocks noChangeAspect="1"/>
          </p:cNvPicPr>
          <p:nvPr/>
        </p:nvPicPr>
        <p:blipFill>
          <a:blip r:embed="rId2"/>
          <a:stretch>
            <a:fillRect/>
          </a:stretch>
        </p:blipFill>
        <p:spPr>
          <a:xfrm>
            <a:off x="873225" y="1067858"/>
            <a:ext cx="4320017" cy="4248150"/>
          </a:xfrm>
          <a:prstGeom prst="rect">
            <a:avLst/>
          </a:prstGeom>
        </p:spPr>
      </p:pic>
      <p:pic>
        <p:nvPicPr>
          <p:cNvPr id="8" name="Imagen 7"/>
          <p:cNvPicPr>
            <a:picLocks noChangeAspect="1"/>
          </p:cNvPicPr>
          <p:nvPr/>
        </p:nvPicPr>
        <p:blipFill>
          <a:blip r:embed="rId3"/>
          <a:stretch>
            <a:fillRect/>
          </a:stretch>
        </p:blipFill>
        <p:spPr>
          <a:xfrm>
            <a:off x="6815228" y="3524488"/>
            <a:ext cx="5079365" cy="3809524"/>
          </a:xfrm>
          <a:prstGeom prst="rect">
            <a:avLst/>
          </a:prstGeom>
        </p:spPr>
      </p:pic>
      <p:pic>
        <p:nvPicPr>
          <p:cNvPr id="2" name="Imagen 1"/>
          <p:cNvPicPr>
            <a:picLocks noChangeAspect="1"/>
          </p:cNvPicPr>
          <p:nvPr/>
        </p:nvPicPr>
        <p:blipFill>
          <a:blip r:embed="rId4"/>
          <a:stretch>
            <a:fillRect/>
          </a:stretch>
        </p:blipFill>
        <p:spPr>
          <a:xfrm>
            <a:off x="10279016" y="5298806"/>
            <a:ext cx="1382485" cy="1559194"/>
          </a:xfrm>
          <a:prstGeom prst="rect">
            <a:avLst/>
          </a:prstGeom>
        </p:spPr>
      </p:pic>
    </p:spTree>
    <p:extLst>
      <p:ext uri="{BB962C8B-B14F-4D97-AF65-F5344CB8AC3E}">
        <p14:creationId xmlns:p14="http://schemas.microsoft.com/office/powerpoint/2010/main" val="7648230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s-MX" dirty="0"/>
              <a:t>Contagio</a:t>
            </a:r>
          </a:p>
        </p:txBody>
      </p:sp>
      <p:sp>
        <p:nvSpPr>
          <p:cNvPr id="5" name="Marcador de contenido 4"/>
          <p:cNvSpPr>
            <a:spLocks noGrp="1"/>
          </p:cNvSpPr>
          <p:nvPr>
            <p:ph idx="1"/>
          </p:nvPr>
        </p:nvSpPr>
        <p:spPr/>
        <p:txBody>
          <a:bodyPr/>
          <a:lstStyle/>
          <a:p>
            <a:pPr marL="0" indent="0">
              <a:buNone/>
            </a:pPr>
            <a:r>
              <a:rPr lang="es-MX" dirty="0">
                <a:effectLst/>
                <a:latin typeface="Times New Roman" panose="02020603050405020304" pitchFamily="18" charset="0"/>
                <a:ea typeface="Times New Roman" panose="02020603050405020304" pitchFamily="18" charset="0"/>
                <a:cs typeface="Times New Roman" panose="02020603050405020304" pitchFamily="18" charset="0"/>
              </a:rPr>
              <a:t>El contagio de un virus puede darse mediante el intercambio de dispositivos de almacenamiento como son los disquetes y discos compactos provenientes de fuentes sospechosas o desconocidas. También es posible contraer una infección al abrir un archivo adjunto (ya sean documentos, hojas de cálculo, archivos ejecutables, imágenes, etc.) contenido en un correo electrónico</a:t>
            </a:r>
            <a:r>
              <a:rPr lang="es-MX" sz="1800" dirty="0">
                <a:effectLst/>
                <a:latin typeface="Times New Roman" panose="02020603050405020304" pitchFamily="18" charset="0"/>
                <a:ea typeface="Times New Roman" panose="02020603050405020304" pitchFamily="18" charset="0"/>
                <a:cs typeface="Times New Roman" panose="02020603050405020304" pitchFamily="18" charset="0"/>
              </a:rPr>
              <a:t>.[4]</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MX" dirty="0"/>
          </a:p>
        </p:txBody>
      </p:sp>
      <p:pic>
        <p:nvPicPr>
          <p:cNvPr id="7" name="Imagen 6"/>
          <p:cNvPicPr>
            <a:picLocks noChangeAspect="1"/>
          </p:cNvPicPr>
          <p:nvPr/>
        </p:nvPicPr>
        <p:blipFill>
          <a:blip r:embed="rId2"/>
          <a:stretch>
            <a:fillRect/>
          </a:stretch>
        </p:blipFill>
        <p:spPr>
          <a:xfrm>
            <a:off x="2496910" y="4850380"/>
            <a:ext cx="1524000" cy="1524000"/>
          </a:xfrm>
          <a:prstGeom prst="rect">
            <a:avLst/>
          </a:prstGeom>
        </p:spPr>
      </p:pic>
      <p:pic>
        <p:nvPicPr>
          <p:cNvPr id="9" name="Imagen 8"/>
          <p:cNvPicPr>
            <a:picLocks noChangeAspect="1"/>
          </p:cNvPicPr>
          <p:nvPr/>
        </p:nvPicPr>
        <p:blipFill>
          <a:blip r:embed="rId3"/>
          <a:stretch>
            <a:fillRect/>
          </a:stretch>
        </p:blipFill>
        <p:spPr>
          <a:xfrm>
            <a:off x="5219357" y="4659880"/>
            <a:ext cx="1524000" cy="1714500"/>
          </a:xfrm>
          <a:prstGeom prst="rect">
            <a:avLst/>
          </a:prstGeom>
        </p:spPr>
      </p:pic>
      <p:pic>
        <p:nvPicPr>
          <p:cNvPr id="10" name="Imagen 9"/>
          <p:cNvPicPr>
            <a:picLocks noChangeAspect="1"/>
          </p:cNvPicPr>
          <p:nvPr/>
        </p:nvPicPr>
        <p:blipFill>
          <a:blip r:embed="rId4"/>
          <a:stretch>
            <a:fillRect/>
          </a:stretch>
        </p:blipFill>
        <p:spPr>
          <a:xfrm>
            <a:off x="7519190" y="4816362"/>
            <a:ext cx="2354833" cy="1558018"/>
          </a:xfrm>
          <a:prstGeom prst="rect">
            <a:avLst/>
          </a:prstGeom>
        </p:spPr>
      </p:pic>
    </p:spTree>
    <p:extLst>
      <p:ext uri="{BB962C8B-B14F-4D97-AF65-F5344CB8AC3E}">
        <p14:creationId xmlns:p14="http://schemas.microsoft.com/office/powerpoint/2010/main" val="17073204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Síntomas</a:t>
            </a:r>
          </a:p>
        </p:txBody>
      </p:sp>
      <p:sp>
        <p:nvSpPr>
          <p:cNvPr id="3" name="Marcador de contenido 2"/>
          <p:cNvSpPr>
            <a:spLocks noGrp="1"/>
          </p:cNvSpPr>
          <p:nvPr>
            <p:ph idx="1"/>
          </p:nvPr>
        </p:nvSpPr>
        <p:spPr>
          <a:xfrm>
            <a:off x="1141412" y="2249487"/>
            <a:ext cx="9905999" cy="3887334"/>
          </a:xfrm>
        </p:spPr>
        <p:txBody>
          <a:bodyPr>
            <a:normAutofit fontScale="77500" lnSpcReduction="20000"/>
          </a:bodyPr>
          <a:lstStyle/>
          <a:p>
            <a:pPr lvl="0"/>
            <a:r>
              <a:rPr lang="es-MX" sz="2800" dirty="0">
                <a:effectLst/>
                <a:latin typeface="Times New Roman" panose="02020603050405020304" pitchFamily="18" charset="0"/>
                <a:ea typeface="Times New Roman" panose="02020603050405020304" pitchFamily="18" charset="0"/>
                <a:cs typeface="Times New Roman" panose="02020603050405020304" pitchFamily="18" charset="0"/>
              </a:rPr>
              <a:t>Su computadora funciona más lenta de lo normal.</a:t>
            </a:r>
            <a:endParaRPr lang="es-MX" sz="28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2800" dirty="0">
                <a:effectLst/>
                <a:latin typeface="Times New Roman" panose="02020603050405020304" pitchFamily="18" charset="0"/>
                <a:ea typeface="Times New Roman" panose="02020603050405020304" pitchFamily="18" charset="0"/>
                <a:cs typeface="Times New Roman" panose="02020603050405020304" pitchFamily="18" charset="0"/>
              </a:rPr>
              <a:t>Su computadora se congela, se cuelga o no responde.</a:t>
            </a:r>
            <a:endParaRPr lang="es-MX" sz="28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2800" dirty="0">
                <a:effectLst/>
                <a:latin typeface="Times New Roman" panose="02020603050405020304" pitchFamily="18" charset="0"/>
                <a:ea typeface="Times New Roman" panose="02020603050405020304" pitchFamily="18" charset="0"/>
                <a:cs typeface="Times New Roman" panose="02020603050405020304" pitchFamily="18" charset="0"/>
              </a:rPr>
              <a:t>Existen nuevos iconos en su escritorio que usted no reconoce.</a:t>
            </a:r>
            <a:endParaRPr lang="es-MX" sz="28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2800" dirty="0">
                <a:effectLst/>
                <a:latin typeface="Times New Roman" panose="02020603050405020304" pitchFamily="18" charset="0"/>
                <a:ea typeface="Times New Roman" panose="02020603050405020304" pitchFamily="18" charset="0"/>
                <a:cs typeface="Times New Roman" panose="02020603050405020304" pitchFamily="18" charset="0"/>
              </a:rPr>
              <a:t>Su computadora se reinicia por si sola (no se reinicia por actualizaciones de Windows </a:t>
            </a:r>
            <a:r>
              <a:rPr lang="es-MX" sz="2800" dirty="0" err="1">
                <a:effectLst/>
                <a:latin typeface="Times New Roman" panose="02020603050405020304" pitchFamily="18" charset="0"/>
                <a:ea typeface="Times New Roman" panose="02020603050405020304" pitchFamily="18" charset="0"/>
                <a:cs typeface="Times New Roman" panose="02020603050405020304" pitchFamily="18" charset="0"/>
              </a:rPr>
              <a:t>Update</a:t>
            </a:r>
            <a:r>
              <a:rPr lang="es-MX" sz="2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s-MX" sz="28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2800" dirty="0">
                <a:effectLst/>
                <a:latin typeface="Times New Roman" panose="02020603050405020304" pitchFamily="18" charset="0"/>
                <a:ea typeface="Times New Roman" panose="02020603050405020304" pitchFamily="18" charset="0"/>
                <a:cs typeface="Times New Roman" panose="02020603050405020304" pitchFamily="18" charset="0"/>
              </a:rPr>
              <a:t>Aparecen mensajes inusuales de error (por ejemplo, mensajes de pérdida o corrupción de archivos o carpetas)</a:t>
            </a:r>
            <a:endParaRPr lang="es-MX" sz="28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2800" dirty="0">
                <a:effectLst/>
                <a:latin typeface="Times New Roman" panose="02020603050405020304" pitchFamily="18" charset="0"/>
                <a:ea typeface="Times New Roman" panose="02020603050405020304" pitchFamily="18" charset="0"/>
                <a:cs typeface="Times New Roman" panose="02020603050405020304" pitchFamily="18" charset="0"/>
              </a:rPr>
              <a:t>No puede acceder al Panel de Control, Administrador de Tareas, Editor de Registro o Símbolo del sistema</a:t>
            </a:r>
            <a:r>
              <a:rPr lang="es-MX" sz="2800" dirty="0">
                <a:effectLst/>
                <a:latin typeface="Arial" panose="020B0604020202020204" pitchFamily="34" charset="0"/>
                <a:ea typeface="Times New Roman" panose="02020603050405020304" pitchFamily="18" charset="0"/>
                <a:cs typeface="Times New Roman" panose="02020603050405020304" pitchFamily="18" charset="0"/>
              </a:rPr>
              <a:t>.[5]</a:t>
            </a:r>
            <a:endParaRPr lang="es-MX" sz="2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Imagen 3"/>
          <p:cNvPicPr>
            <a:picLocks noChangeAspect="1"/>
          </p:cNvPicPr>
          <p:nvPr/>
        </p:nvPicPr>
        <p:blipFill>
          <a:blip r:embed="rId2"/>
          <a:stretch>
            <a:fillRect/>
          </a:stretch>
        </p:blipFill>
        <p:spPr>
          <a:xfrm>
            <a:off x="8285389" y="618518"/>
            <a:ext cx="2438400" cy="2438400"/>
          </a:xfrm>
          <a:prstGeom prst="rect">
            <a:avLst/>
          </a:prstGeom>
        </p:spPr>
      </p:pic>
    </p:spTree>
    <p:extLst>
      <p:ext uri="{BB962C8B-B14F-4D97-AF65-F5344CB8AC3E}">
        <p14:creationId xmlns:p14="http://schemas.microsoft.com/office/powerpoint/2010/main" val="1129694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Prevenir los virus</a:t>
            </a:r>
            <a:endParaRPr lang="es-MX" dirty="0"/>
          </a:p>
        </p:txBody>
      </p:sp>
      <p:sp>
        <p:nvSpPr>
          <p:cNvPr id="3" name="Marcador de contenido 2"/>
          <p:cNvSpPr>
            <a:spLocks noGrp="1"/>
          </p:cNvSpPr>
          <p:nvPr>
            <p:ph sz="half" idx="1"/>
          </p:nvPr>
        </p:nvSpPr>
        <p:spPr>
          <a:xfrm>
            <a:off x="1141410" y="2249486"/>
            <a:ext cx="4878389" cy="3996192"/>
          </a:xfrm>
        </p:spPr>
        <p:txBody>
          <a:bodyPr>
            <a:noAutofit/>
          </a:bodyPr>
          <a:lstStyle/>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1. Instale un buen y confiable Antivirus</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p>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2. Utilizar un Sistema Operativo seguro</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3. Evite instalar programas desconfiables o inseguros</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p>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4. Ejecute Windows </a:t>
            </a:r>
            <a:r>
              <a:rPr lang="es-MX" sz="2200" dirty="0" err="1">
                <a:effectLst/>
                <a:latin typeface="Times New Roman" panose="02020603050405020304" pitchFamily="18" charset="0"/>
                <a:ea typeface="Calibri" panose="020F0502020204030204" pitchFamily="34" charset="0"/>
                <a:cs typeface="Times New Roman" panose="02020603050405020304" pitchFamily="18" charset="0"/>
              </a:rPr>
              <a:t>Update</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5. No abra archivos </a:t>
            </a:r>
            <a:r>
              <a:rPr lang="es-MX" sz="2200" dirty="0" err="1">
                <a:effectLst/>
                <a:latin typeface="Times New Roman" panose="02020603050405020304" pitchFamily="18" charset="0"/>
                <a:ea typeface="Calibri" panose="020F0502020204030204" pitchFamily="34" charset="0"/>
                <a:cs typeface="Times New Roman" panose="02020603050405020304" pitchFamily="18" charset="0"/>
              </a:rPr>
              <a:t>djuntos</a:t>
            </a: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 por correo, chat, etc.</a:t>
            </a:r>
            <a:endParaRPr lang="es-MX" sz="2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Marcador de contenido 4"/>
          <p:cNvSpPr>
            <a:spLocks noGrp="1"/>
          </p:cNvSpPr>
          <p:nvPr>
            <p:ph sz="half" idx="2"/>
          </p:nvPr>
        </p:nvSpPr>
        <p:spPr>
          <a:xfrm>
            <a:off x="6172200" y="2249485"/>
            <a:ext cx="5067300" cy="3996193"/>
          </a:xfrm>
        </p:spPr>
        <p:txBody>
          <a:bodyPr>
            <a:noAutofit/>
          </a:bodyPr>
          <a:lstStyle/>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6. No arranque desde un disco flexible o USB</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p>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7. Ponga contraseñas a su ordenador</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8. No visite webs de </a:t>
            </a:r>
            <a:r>
              <a:rPr lang="es-MX" sz="2200" dirty="0" err="1">
                <a:effectLst/>
                <a:latin typeface="Times New Roman" panose="02020603050405020304" pitchFamily="18" charset="0"/>
                <a:ea typeface="Calibri" panose="020F0502020204030204" pitchFamily="34" charset="0"/>
                <a:cs typeface="Times New Roman" panose="02020603050405020304" pitchFamily="18" charset="0"/>
              </a:rPr>
              <a:t>hackeo</a:t>
            </a: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 adultos, casinos online o de dudosa procedencia</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p>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9. Instalar un programa cortafuegos (Firewall)</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10. No permita utilizar su PC a otras personas</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2200" dirty="0">
                <a:effectLst/>
                <a:latin typeface="Times New Roman" panose="02020603050405020304" pitchFamily="18" charset="0"/>
                <a:ea typeface="Calibri" panose="020F0502020204030204" pitchFamily="34" charset="0"/>
                <a:cs typeface="Times New Roman" panose="02020603050405020304" pitchFamily="18" charset="0"/>
              </a:rPr>
              <a:t>6</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200" dirty="0"/>
          </a:p>
        </p:txBody>
      </p:sp>
      <p:pic>
        <p:nvPicPr>
          <p:cNvPr id="4" name="Imagen 3"/>
          <p:cNvPicPr>
            <a:picLocks noChangeAspect="1"/>
          </p:cNvPicPr>
          <p:nvPr/>
        </p:nvPicPr>
        <p:blipFill>
          <a:blip r:embed="rId2"/>
          <a:stretch>
            <a:fillRect/>
          </a:stretch>
        </p:blipFill>
        <p:spPr>
          <a:xfrm>
            <a:off x="8609805" y="295778"/>
            <a:ext cx="1904834" cy="1801310"/>
          </a:xfrm>
          <a:prstGeom prst="rect">
            <a:avLst/>
          </a:prstGeom>
        </p:spPr>
      </p:pic>
    </p:spTree>
    <p:extLst>
      <p:ext uri="{BB962C8B-B14F-4D97-AF65-F5344CB8AC3E}">
        <p14:creationId xmlns:p14="http://schemas.microsoft.com/office/powerpoint/2010/main" val="1435221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Introduccion</a:t>
            </a:r>
            <a:endParaRPr lang="es-MX" dirty="0"/>
          </a:p>
        </p:txBody>
      </p:sp>
      <p:sp>
        <p:nvSpPr>
          <p:cNvPr id="3" name="Marcador de contenido 2"/>
          <p:cNvSpPr>
            <a:spLocks noGrp="1"/>
          </p:cNvSpPr>
          <p:nvPr>
            <p:ph idx="1"/>
          </p:nvPr>
        </p:nvSpPr>
        <p:spPr>
          <a:xfrm>
            <a:off x="1141412" y="2249487"/>
            <a:ext cx="9905999" cy="4291990"/>
          </a:xfrm>
        </p:spPr>
        <p:txBody>
          <a:bodyPr>
            <a:normAutofit fontScale="77500" lnSpcReduction="20000"/>
          </a:bodyPr>
          <a:lstStyle/>
          <a:p>
            <a:pPr marL="0" indent="0">
              <a:buNone/>
            </a:pPr>
            <a:r>
              <a:rPr lang="es-MX" dirty="0">
                <a:latin typeface="Times New Roman" panose="02020603050405020304" pitchFamily="18" charset="0"/>
                <a:cs typeface="Times New Roman" panose="02020603050405020304" pitchFamily="18" charset="0"/>
              </a:rPr>
              <a:t>Los virus informáticos han ocasionado fuertes problemas a lo largo de la historia de las computadoras. En un comienzo estos eran tan poco habituales que no se les consideraba un virus, se pensaba que podría ser un error en un programa, pero la evolución de los virus ha ocasionado que estos fueran mas sofisticados lo que motivo a varios desarrolladores a crear una herramienta la que hoy se le conoce como antivirus.</a:t>
            </a:r>
          </a:p>
          <a:p>
            <a:pPr marL="0" indent="0">
              <a:buNone/>
            </a:pPr>
            <a:r>
              <a:rPr lang="es-MX" dirty="0">
                <a:latin typeface="Times New Roman" panose="02020603050405020304" pitchFamily="18" charset="0"/>
                <a:cs typeface="Times New Roman" panose="02020603050405020304" pitchFamily="18" charset="0"/>
              </a:rPr>
              <a:t>Hoy en día los virus han dejado de evolucionar, se encargan principalmente de robar información u obtener dinero ilícitamente tomando control de cuentas bancarias, por poner un ejemplo.</a:t>
            </a:r>
          </a:p>
          <a:p>
            <a:pPr marL="0" indent="0">
              <a:buNone/>
            </a:pPr>
            <a:r>
              <a:rPr lang="es-MX" dirty="0">
                <a:latin typeface="Times New Roman" panose="02020603050405020304" pitchFamily="18" charset="0"/>
                <a:cs typeface="Times New Roman" panose="02020603050405020304" pitchFamily="18" charset="0"/>
              </a:rPr>
              <a:t>La mayoría de las personas se ha topado alguna vez con este tipo de malware y le ha ocasionado bastantes problemas como la perdida de archivos como tareas o fotos simplemente ralentizando su computadora. Esto puede evitarse si las personas consiguieran un software antivirus de calidad y mantengan actualizada su base de datos, aun así, mucha gente desconoce que su computadora puede ser vulnerable a los virus o simplemente no les importa que su ordenador se infecte.</a:t>
            </a:r>
          </a:p>
        </p:txBody>
      </p:sp>
    </p:spTree>
    <p:extLst>
      <p:ext uri="{BB962C8B-B14F-4D97-AF65-F5344CB8AC3E}">
        <p14:creationId xmlns:p14="http://schemas.microsoft.com/office/powerpoint/2010/main" val="29930153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58420" y="618518"/>
            <a:ext cx="4271054" cy="1478570"/>
          </a:xfrm>
        </p:spPr>
        <p:txBody>
          <a:bodyPr/>
          <a:lstStyle/>
          <a:p>
            <a:r>
              <a:rPr lang="en-US" dirty="0"/>
              <a:t>Antivirus</a:t>
            </a:r>
            <a:endParaRPr lang="es-MX" dirty="0"/>
          </a:p>
        </p:txBody>
      </p:sp>
      <p:sp>
        <p:nvSpPr>
          <p:cNvPr id="3" name="Marcador de contenido 2"/>
          <p:cNvSpPr>
            <a:spLocks noGrp="1"/>
          </p:cNvSpPr>
          <p:nvPr>
            <p:ph idx="1"/>
          </p:nvPr>
        </p:nvSpPr>
        <p:spPr>
          <a:xfrm>
            <a:off x="1158419" y="2097088"/>
            <a:ext cx="7713437" cy="3541714"/>
          </a:xfrm>
        </p:spPr>
        <p:txBody>
          <a:bodyPr/>
          <a:lstStyle/>
          <a:p>
            <a:pPr marL="0" indent="0">
              <a:buNone/>
            </a:pPr>
            <a:r>
              <a:rPr lang="es-MX" dirty="0">
                <a:effectLst/>
                <a:latin typeface="Times New Roman" panose="02020603050405020304" pitchFamily="18" charset="0"/>
                <a:ea typeface="Calibri" panose="020F0502020204030204" pitchFamily="34" charset="0"/>
                <a:cs typeface="Times New Roman" panose="02020603050405020304" pitchFamily="18" charset="0"/>
              </a:rPr>
              <a:t>Un antivirus es un programa informático que tiene el propósito de detectar y eliminar virus y otros programas perjudiciales antes o después de que ingresen al sistema.</a:t>
            </a:r>
            <a:r>
              <a:rPr lang="en-US" dirty="0">
                <a:effectLst/>
                <a:latin typeface="Times New Roman" panose="02020603050405020304" pitchFamily="18" charset="0"/>
                <a:ea typeface="Calibri" panose="020F0502020204030204" pitchFamily="34" charset="0"/>
                <a:cs typeface="Times New Roman" panose="02020603050405020304" pitchFamily="18" charset="0"/>
              </a:rPr>
              <a:t>[</a:t>
            </a:r>
            <a:r>
              <a:rPr lang="es-MX" dirty="0">
                <a:effectLst/>
                <a:latin typeface="Times New Roman" panose="02020603050405020304" pitchFamily="18" charset="0"/>
                <a:ea typeface="Calibri" panose="020F0502020204030204" pitchFamily="34" charset="0"/>
                <a:cs typeface="Times New Roman" panose="02020603050405020304" pitchFamily="18" charset="0"/>
              </a:rPr>
              <a:t>7</a:t>
            </a:r>
            <a:r>
              <a:rPr lang="en-US"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Imagen 3"/>
          <p:cNvPicPr>
            <a:picLocks noChangeAspect="1"/>
          </p:cNvPicPr>
          <p:nvPr/>
        </p:nvPicPr>
        <p:blipFill>
          <a:blip r:embed="rId2"/>
          <a:stretch>
            <a:fillRect/>
          </a:stretch>
        </p:blipFill>
        <p:spPr>
          <a:xfrm>
            <a:off x="2978378" y="3575658"/>
            <a:ext cx="3770766" cy="2828075"/>
          </a:xfrm>
          <a:prstGeom prst="rect">
            <a:avLst/>
          </a:prstGeom>
        </p:spPr>
      </p:pic>
      <p:pic>
        <p:nvPicPr>
          <p:cNvPr id="5" name="Imagen 4"/>
          <p:cNvPicPr>
            <a:picLocks noChangeAspect="1"/>
          </p:cNvPicPr>
          <p:nvPr/>
        </p:nvPicPr>
        <p:blipFill rotWithShape="1">
          <a:blip r:embed="rId3"/>
          <a:srcRect l="31325" r="35342" b="41005"/>
          <a:stretch/>
        </p:blipFill>
        <p:spPr>
          <a:xfrm>
            <a:off x="8694964" y="1955302"/>
            <a:ext cx="3048000" cy="3034393"/>
          </a:xfrm>
          <a:prstGeom prst="rect">
            <a:avLst/>
          </a:prstGeom>
        </p:spPr>
      </p:pic>
    </p:spTree>
    <p:extLst>
      <p:ext uri="{BB962C8B-B14F-4D97-AF65-F5344CB8AC3E}">
        <p14:creationId xmlns:p14="http://schemas.microsoft.com/office/powerpoint/2010/main" val="22547410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Funcionamiento</a:t>
            </a:r>
            <a:endParaRPr lang="es-MX" dirty="0"/>
          </a:p>
        </p:txBody>
      </p:sp>
      <p:sp>
        <p:nvSpPr>
          <p:cNvPr id="3" name="Marcador de contenido 2"/>
          <p:cNvSpPr>
            <a:spLocks noGrp="1"/>
          </p:cNvSpPr>
          <p:nvPr>
            <p:ph idx="1"/>
          </p:nvPr>
        </p:nvSpPr>
        <p:spPr>
          <a:xfrm>
            <a:off x="1141413" y="2249487"/>
            <a:ext cx="7022874" cy="3541714"/>
          </a:xfrm>
        </p:spPr>
        <p:txBody>
          <a:bodyPr>
            <a:normAutofit lnSpcReduction="10000"/>
          </a:bodyPr>
          <a:lstStyle/>
          <a:p>
            <a:pPr marL="0" indent="0">
              <a:buNone/>
            </a:pPr>
            <a:r>
              <a:rPr lang="es-MX" dirty="0">
                <a:effectLst/>
                <a:latin typeface="Times New Roman" panose="02020603050405020304" pitchFamily="18" charset="0"/>
                <a:ea typeface="Calibri" panose="020F0502020204030204" pitchFamily="34" charset="0"/>
                <a:cs typeface="Times New Roman" panose="02020603050405020304" pitchFamily="18" charset="0"/>
              </a:rPr>
              <a:t>El software antivirus analiza archivos en busca de ciertos patrones que puedan indicar una infección por malware, aunque los detalles varían entre los distintos paquetes. Los patrones que busca se basan en firmas o definiciones de virus conocidos. Los creadores de virus constantemente crean nuevos virus o actualizan los ya existentes, por tal motivo es importante instalar las últimas definiciones de virus en tu equipo.</a:t>
            </a:r>
            <a:r>
              <a:rPr lang="en-US" dirty="0">
                <a:effectLst/>
                <a:latin typeface="Times New Roman" panose="02020603050405020304" pitchFamily="18" charset="0"/>
                <a:ea typeface="Calibri" panose="020F0502020204030204" pitchFamily="34" charset="0"/>
                <a:cs typeface="Times New Roman" panose="02020603050405020304" pitchFamily="18" charset="0"/>
              </a:rPr>
              <a:t>[</a:t>
            </a:r>
            <a:r>
              <a:rPr lang="es-MX" dirty="0">
                <a:effectLst/>
                <a:latin typeface="Times New Roman" panose="02020603050405020304" pitchFamily="18" charset="0"/>
                <a:ea typeface="Calibri" panose="020F0502020204030204" pitchFamily="34" charset="0"/>
                <a:cs typeface="Times New Roman" panose="02020603050405020304" pitchFamily="18" charset="0"/>
              </a:rPr>
              <a:t>8</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5" name="Imagen 4"/>
          <p:cNvPicPr>
            <a:picLocks noChangeAspect="1"/>
          </p:cNvPicPr>
          <p:nvPr/>
        </p:nvPicPr>
        <p:blipFill>
          <a:blip r:embed="rId2"/>
          <a:stretch>
            <a:fillRect/>
          </a:stretch>
        </p:blipFill>
        <p:spPr>
          <a:xfrm>
            <a:off x="8164287" y="2493733"/>
            <a:ext cx="2645229" cy="2682312"/>
          </a:xfrm>
          <a:prstGeom prst="rect">
            <a:avLst/>
          </a:prstGeom>
        </p:spPr>
      </p:pic>
    </p:spTree>
    <p:extLst>
      <p:ext uri="{BB962C8B-B14F-4D97-AF65-F5344CB8AC3E}">
        <p14:creationId xmlns:p14="http://schemas.microsoft.com/office/powerpoint/2010/main" val="6072444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Classificacion</a:t>
            </a:r>
            <a:endParaRPr lang="es-MX" dirty="0"/>
          </a:p>
        </p:txBody>
      </p:sp>
      <p:sp>
        <p:nvSpPr>
          <p:cNvPr id="3" name="Marcador de contenido 2"/>
          <p:cNvSpPr>
            <a:spLocks noGrp="1"/>
          </p:cNvSpPr>
          <p:nvPr>
            <p:ph sz="half" idx="1"/>
          </p:nvPr>
        </p:nvSpPr>
        <p:spPr/>
        <p:txBody>
          <a:bodyPr>
            <a:noAutofit/>
          </a:bodyPr>
          <a:lstStyle/>
          <a:p>
            <a:pPr marL="0" indent="0">
              <a:buNone/>
            </a:pPr>
            <a:r>
              <a:rPr lang="es-MX" b="1" dirty="0">
                <a:effectLst/>
                <a:latin typeface="Times New Roman" panose="02020603050405020304" pitchFamily="18" charset="0"/>
                <a:ea typeface="Calibri" panose="020F0502020204030204" pitchFamily="34" charset="0"/>
                <a:cs typeface="Times New Roman" panose="02020603050405020304" pitchFamily="18" charset="0"/>
              </a:rPr>
              <a:t>Antivirus </a:t>
            </a:r>
            <a:r>
              <a:rPr lang="es-MX" b="1" dirty="0" err="1">
                <a:effectLst/>
                <a:latin typeface="Times New Roman" panose="02020603050405020304" pitchFamily="18" charset="0"/>
                <a:ea typeface="Calibri" panose="020F0502020204030204" pitchFamily="34" charset="0"/>
                <a:cs typeface="Times New Roman" panose="02020603050405020304" pitchFamily="18" charset="0"/>
              </a:rPr>
              <a:t>preventores</a:t>
            </a:r>
            <a:r>
              <a:rPr lang="es-MX" dirty="0">
                <a:effectLst/>
                <a:latin typeface="Times New Roman" panose="02020603050405020304" pitchFamily="18" charset="0"/>
                <a:ea typeface="Calibri" panose="020F0502020204030204" pitchFamily="34" charset="0"/>
                <a:cs typeface="Times New Roman" panose="02020603050405020304" pitchFamily="18" charset="0"/>
              </a:rPr>
              <a:t>: como su nombre lo indica, este tipo de antivirus se caracteriza por anticiparse a la infección, previniéndola. De esta manera, permanecen en la memoria de la computadora, monitoreando ciertas acciones y funciones del sistema.</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Marcador de contenido 4"/>
          <p:cNvSpPr>
            <a:spLocks noGrp="1"/>
          </p:cNvSpPr>
          <p:nvPr>
            <p:ph sz="half" idx="2"/>
          </p:nvPr>
        </p:nvSpPr>
        <p:spPr>
          <a:xfrm>
            <a:off x="6172200" y="2249485"/>
            <a:ext cx="4875211" cy="4050621"/>
          </a:xfrm>
        </p:spPr>
        <p:txBody>
          <a:bodyPr>
            <a:normAutofit/>
          </a:bodyPr>
          <a:lstStyle/>
          <a:p>
            <a:r>
              <a:rPr lang="es-MX" sz="2400" b="1" dirty="0">
                <a:effectLst/>
                <a:latin typeface="Times New Roman" panose="02020603050405020304" pitchFamily="18" charset="0"/>
                <a:ea typeface="Calibri" panose="020F0502020204030204" pitchFamily="34" charset="0"/>
                <a:cs typeface="Times New Roman" panose="02020603050405020304" pitchFamily="18" charset="0"/>
              </a:rPr>
              <a:t>Antivirus identificadores</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 esta clase de antivirus tiene la función de identificar determinados programas infecciosos que afectan al sistema. Los antivirus identificadores también rastrean secuencias de bytes de códigos específicos vinculados con dichos virus.</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9</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558226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contenido 3"/>
          <p:cNvSpPr>
            <a:spLocks noGrp="1"/>
          </p:cNvSpPr>
          <p:nvPr>
            <p:ph type="body" sz="half" idx="2"/>
          </p:nvPr>
        </p:nvSpPr>
        <p:spPr>
          <a:xfrm>
            <a:off x="1304695" y="881743"/>
            <a:ext cx="5934511" cy="5181599"/>
          </a:xfrm>
        </p:spPr>
        <p:txBody>
          <a:bodyPr>
            <a:normAutofit lnSpcReduction="10000"/>
          </a:bodyPr>
          <a:lstStyle/>
          <a:p>
            <a:r>
              <a:rPr lang="es-MX" sz="2400" b="1" dirty="0">
                <a:effectLst/>
                <a:latin typeface="Times New Roman" panose="02020603050405020304" pitchFamily="18" charset="0"/>
                <a:ea typeface="Calibri" panose="020F0502020204030204" pitchFamily="34" charset="0"/>
                <a:cs typeface="Times New Roman" panose="02020603050405020304" pitchFamily="18" charset="0"/>
              </a:rPr>
              <a:t>Antivirus </a:t>
            </a:r>
            <a:r>
              <a:rPr lang="es-MX" sz="2400" b="1" dirty="0" err="1">
                <a:effectLst/>
                <a:latin typeface="Times New Roman" panose="02020603050405020304" pitchFamily="18" charset="0"/>
                <a:ea typeface="Calibri" panose="020F0502020204030204" pitchFamily="34" charset="0"/>
                <a:cs typeface="Times New Roman" panose="02020603050405020304" pitchFamily="18" charset="0"/>
              </a:rPr>
              <a:t>descontaminadores</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 comparten una serie de características con los identificadores. Sin embargo, su principal diferencia radica en el hecho de que el propósito de esta clase de antivirus es descontaminar un sistema que fue infectado, a través de la eliminación de programas malignos. El objetivo es retornar dicho sistema al estado en que se encontraba antes de ser atacado. Es por ello que debe contar con una exactitud en la detección de los programas malignos. </a:t>
            </a:r>
            <a:r>
              <a:rPr lang="en-US" sz="2400" dirty="0">
                <a:latin typeface="Times New Roman" panose="02020603050405020304" pitchFamily="18" charset="0"/>
                <a:ea typeface="Calibri" panose="020F0502020204030204" pitchFamily="34" charset="0"/>
                <a:cs typeface="Times New Roman" panose="02020603050405020304" pitchFamily="18" charset="0"/>
              </a:rPr>
              <a:t>[</a:t>
            </a:r>
            <a:r>
              <a:rPr lang="es-MX" sz="2400" dirty="0">
                <a:latin typeface="Times New Roman" panose="02020603050405020304" pitchFamily="18" charset="0"/>
                <a:ea typeface="Calibri" panose="020F0502020204030204" pitchFamily="34" charset="0"/>
                <a:cs typeface="Times New Roman" panose="02020603050405020304" pitchFamily="18" charset="0"/>
              </a:rPr>
              <a:t>9</a:t>
            </a:r>
            <a:r>
              <a:rPr lang="en-US" sz="2400" dirty="0">
                <a:latin typeface="Times New Roman" panose="02020603050405020304" pitchFamily="18" charset="0"/>
                <a:ea typeface="Calibri" panose="020F0502020204030204" pitchFamily="34" charset="0"/>
                <a:cs typeface="Times New Roman" panose="02020603050405020304" pitchFamily="18" charset="0"/>
              </a:rPr>
              <a:t>]</a:t>
            </a:r>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Imagen 4"/>
          <p:cNvPicPr>
            <a:picLocks noChangeAspect="1"/>
          </p:cNvPicPr>
          <p:nvPr/>
        </p:nvPicPr>
        <p:blipFill rotWithShape="1">
          <a:blip r:embed="rId2"/>
          <a:srcRect b="4658"/>
          <a:stretch/>
        </p:blipFill>
        <p:spPr>
          <a:xfrm>
            <a:off x="7960178" y="613610"/>
            <a:ext cx="2978376" cy="3141961"/>
          </a:xfrm>
          <a:prstGeom prst="rect">
            <a:avLst/>
          </a:prstGeom>
        </p:spPr>
      </p:pic>
      <p:pic>
        <p:nvPicPr>
          <p:cNvPr id="2" name="Imagen 1"/>
          <p:cNvPicPr>
            <a:picLocks noChangeAspect="1"/>
          </p:cNvPicPr>
          <p:nvPr/>
        </p:nvPicPr>
        <p:blipFill rotWithShape="1">
          <a:blip r:embed="rId3"/>
          <a:srcRect l="5305" b="7479"/>
          <a:stretch/>
        </p:blipFill>
        <p:spPr>
          <a:xfrm>
            <a:off x="7960178" y="3909077"/>
            <a:ext cx="4569431" cy="2948923"/>
          </a:xfrm>
          <a:prstGeom prst="rect">
            <a:avLst/>
          </a:prstGeom>
        </p:spPr>
      </p:pic>
    </p:spTree>
    <p:extLst>
      <p:ext uri="{BB962C8B-B14F-4D97-AF65-F5344CB8AC3E}">
        <p14:creationId xmlns:p14="http://schemas.microsoft.com/office/powerpoint/2010/main" val="8678404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posición de imagen 2"/>
          <p:cNvSpPr>
            <a:spLocks noGrp="1"/>
          </p:cNvSpPr>
          <p:nvPr>
            <p:ph sz="half" idx="1"/>
          </p:nvPr>
        </p:nvSpPr>
        <p:spPr>
          <a:xfrm>
            <a:off x="1100589" y="779915"/>
            <a:ext cx="4878389" cy="3541714"/>
          </a:xfrm>
        </p:spPr>
        <p:txBody>
          <a:bodyPr>
            <a:noAutofit/>
          </a:bodyPr>
          <a:lstStyle/>
          <a:p>
            <a:pPr marL="0" indent="0">
              <a:buNone/>
            </a:pPr>
            <a:r>
              <a:rPr lang="es-MX" b="1" dirty="0">
                <a:effectLst/>
                <a:latin typeface="Times New Roman" panose="02020603050405020304" pitchFamily="18" charset="0"/>
                <a:ea typeface="Calibri" panose="020F0502020204030204" pitchFamily="34" charset="0"/>
                <a:cs typeface="Times New Roman" panose="02020603050405020304" pitchFamily="18" charset="0"/>
              </a:rPr>
              <a:t>Cortafuegos o firewall</a:t>
            </a:r>
            <a:r>
              <a:rPr lang="es-MX" dirty="0">
                <a:effectLst/>
                <a:latin typeface="Times New Roman" panose="02020603050405020304" pitchFamily="18" charset="0"/>
                <a:ea typeface="Calibri" panose="020F0502020204030204" pitchFamily="34" charset="0"/>
                <a:cs typeface="Times New Roman" panose="02020603050405020304" pitchFamily="18" charset="0"/>
              </a:rPr>
              <a:t>: estos programas tienen la función de bloquear el acceso a un determinado sistema, actuando como muro defensivo. Tienen bajo su control el tráfico de entrada y salida de una computadora, impidiendo la ejecución de toda actividad dudosa.</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Marcador de texto 3"/>
          <p:cNvSpPr>
            <a:spLocks noGrp="1"/>
          </p:cNvSpPr>
          <p:nvPr>
            <p:ph sz="half" idx="2"/>
          </p:nvPr>
        </p:nvSpPr>
        <p:spPr>
          <a:xfrm>
            <a:off x="6131378" y="4154486"/>
            <a:ext cx="4875211" cy="2322514"/>
          </a:xfrm>
        </p:spPr>
        <p:txBody>
          <a:bodyPr>
            <a:normAutofit/>
          </a:bodyPr>
          <a:lstStyle/>
          <a:p>
            <a:pPr marL="0" indent="0">
              <a:buNone/>
            </a:pPr>
            <a:r>
              <a:rPr lang="es-MX" sz="2400" b="1" dirty="0" err="1">
                <a:effectLst/>
                <a:latin typeface="Times New Roman" panose="02020603050405020304" pitchFamily="18" charset="0"/>
                <a:ea typeface="Calibri" panose="020F0502020204030204" pitchFamily="34" charset="0"/>
                <a:cs typeface="Times New Roman" panose="02020603050405020304" pitchFamily="18" charset="0"/>
              </a:rPr>
              <a:t>Antiespías</a:t>
            </a:r>
            <a:r>
              <a:rPr lang="es-MX" sz="2400" b="1" dirty="0">
                <a:effectLst/>
                <a:latin typeface="Times New Roman" panose="02020603050405020304" pitchFamily="18" charset="0"/>
                <a:ea typeface="Calibri" panose="020F0502020204030204" pitchFamily="34" charset="0"/>
                <a:cs typeface="Times New Roman" panose="02020603050405020304" pitchFamily="18" charset="0"/>
              </a:rPr>
              <a:t> o antispyware</a:t>
            </a:r>
            <a:r>
              <a:rPr lang="es-MX" sz="2400" dirty="0">
                <a:effectLst/>
                <a:latin typeface="Times New Roman" panose="02020603050405020304" pitchFamily="18" charset="0"/>
                <a:ea typeface="Calibri" panose="020F0502020204030204" pitchFamily="34" charset="0"/>
                <a:cs typeface="Times New Roman" panose="02020603050405020304" pitchFamily="18" charset="0"/>
              </a:rPr>
              <a:t>: esta clase de antivirus tiene el objetivo de descubrir y descartar aquellos programas espías que se ubican en la computadora de manera oculta.[9]</a:t>
            </a:r>
            <a:endParaRPr lang="es-MX"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5" name="Imagen 4"/>
          <p:cNvPicPr>
            <a:picLocks noChangeAspect="1"/>
          </p:cNvPicPr>
          <p:nvPr/>
        </p:nvPicPr>
        <p:blipFill>
          <a:blip r:embed="rId2"/>
          <a:stretch>
            <a:fillRect/>
          </a:stretch>
        </p:blipFill>
        <p:spPr>
          <a:xfrm>
            <a:off x="6836793" y="353786"/>
            <a:ext cx="3464379" cy="3464379"/>
          </a:xfrm>
          <a:prstGeom prst="rect">
            <a:avLst/>
          </a:prstGeom>
        </p:spPr>
      </p:pic>
      <p:pic>
        <p:nvPicPr>
          <p:cNvPr id="6" name="Imagen 5"/>
          <p:cNvPicPr>
            <a:picLocks noChangeAspect="1"/>
          </p:cNvPicPr>
          <p:nvPr/>
        </p:nvPicPr>
        <p:blipFill>
          <a:blip r:embed="rId3"/>
          <a:stretch>
            <a:fillRect/>
          </a:stretch>
        </p:blipFill>
        <p:spPr>
          <a:xfrm>
            <a:off x="3616778" y="4154486"/>
            <a:ext cx="2438400" cy="2438400"/>
          </a:xfrm>
          <a:prstGeom prst="rect">
            <a:avLst/>
          </a:prstGeom>
        </p:spPr>
      </p:pic>
      <p:pic>
        <p:nvPicPr>
          <p:cNvPr id="7" name="Imagen 6"/>
          <p:cNvPicPr>
            <a:picLocks noChangeAspect="1"/>
          </p:cNvPicPr>
          <p:nvPr/>
        </p:nvPicPr>
        <p:blipFill>
          <a:blip r:embed="rId4"/>
          <a:stretch>
            <a:fillRect/>
          </a:stretch>
        </p:blipFill>
        <p:spPr>
          <a:xfrm>
            <a:off x="3478278" y="4183000"/>
            <a:ext cx="2571680" cy="2552536"/>
          </a:xfrm>
          <a:prstGeom prst="rect">
            <a:avLst/>
          </a:prstGeom>
        </p:spPr>
      </p:pic>
    </p:spTree>
    <p:extLst>
      <p:ext uri="{BB962C8B-B14F-4D97-AF65-F5344CB8AC3E}">
        <p14:creationId xmlns:p14="http://schemas.microsoft.com/office/powerpoint/2010/main" val="2284796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41413" y="609600"/>
            <a:ext cx="5934508" cy="1199553"/>
          </a:xfrm>
        </p:spPr>
        <p:txBody>
          <a:bodyPr/>
          <a:lstStyle/>
          <a:p>
            <a:r>
              <a:rPr lang="en-US" dirty="0"/>
              <a:t>Ejemplos de software antivirus</a:t>
            </a:r>
            <a:endParaRPr lang="es-MX" dirty="0"/>
          </a:p>
        </p:txBody>
      </p:sp>
      <p:sp>
        <p:nvSpPr>
          <p:cNvPr id="4" name="Marcador de contenido 3"/>
          <p:cNvSpPr>
            <a:spLocks noGrp="1"/>
          </p:cNvSpPr>
          <p:nvPr>
            <p:ph type="body" sz="half" idx="2"/>
          </p:nvPr>
        </p:nvSpPr>
        <p:spPr>
          <a:xfrm>
            <a:off x="1141413" y="2123042"/>
            <a:ext cx="5934511" cy="4242604"/>
          </a:xfrm>
        </p:spPr>
        <p:txBody>
          <a:bodyPr>
            <a:normAutofit fontScale="70000" lnSpcReduction="20000"/>
          </a:bodyPr>
          <a:lstStyle/>
          <a:p>
            <a:pPr lvl="0"/>
            <a:r>
              <a:rPr lang="es-MX" sz="3100" dirty="0" err="1">
                <a:effectLst/>
                <a:latin typeface="Times New Roman" panose="02020603050405020304" pitchFamily="18" charset="0"/>
                <a:ea typeface="Calibri" panose="020F0502020204030204" pitchFamily="34" charset="0"/>
                <a:cs typeface="Times New Roman" panose="02020603050405020304" pitchFamily="18" charset="0"/>
              </a:rPr>
              <a:t>Avast</a:t>
            </a:r>
            <a:r>
              <a:rPr lang="es-MX" sz="3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31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3100" dirty="0">
                <a:effectLst/>
                <a:latin typeface="Times New Roman" panose="02020603050405020304" pitchFamily="18" charset="0"/>
                <a:ea typeface="Calibri" panose="020F0502020204030204" pitchFamily="34" charset="0"/>
                <a:cs typeface="Times New Roman" panose="02020603050405020304" pitchFamily="18" charset="0"/>
              </a:rPr>
              <a:t>AVG Antivirus.</a:t>
            </a:r>
            <a:endParaRPr lang="es-MX" sz="31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3100" dirty="0">
                <a:effectLst/>
                <a:latin typeface="Times New Roman" panose="02020603050405020304" pitchFamily="18" charset="0"/>
                <a:ea typeface="Calibri" panose="020F0502020204030204" pitchFamily="34" charset="0"/>
                <a:cs typeface="Times New Roman" panose="02020603050405020304" pitchFamily="18" charset="0"/>
              </a:rPr>
              <a:t>Norton Security.</a:t>
            </a:r>
            <a:endParaRPr lang="es-MX" sz="31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3100" dirty="0">
                <a:effectLst/>
                <a:latin typeface="Times New Roman" panose="02020603050405020304" pitchFamily="18" charset="0"/>
                <a:ea typeface="Calibri" panose="020F0502020204030204" pitchFamily="34" charset="0"/>
                <a:cs typeface="Times New Roman" panose="02020603050405020304" pitchFamily="18" charset="0"/>
              </a:rPr>
              <a:t>McAfee.</a:t>
            </a:r>
            <a:endParaRPr lang="es-MX" sz="31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3100" dirty="0">
                <a:effectLst/>
                <a:latin typeface="Times New Roman" panose="02020603050405020304" pitchFamily="18" charset="0"/>
                <a:ea typeface="Calibri" panose="020F0502020204030204" pitchFamily="34" charset="0"/>
                <a:cs typeface="Times New Roman" panose="02020603050405020304" pitchFamily="18" charset="0"/>
              </a:rPr>
              <a:t>Panda.</a:t>
            </a:r>
            <a:endParaRPr lang="es-MX" sz="31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3100" dirty="0" err="1">
                <a:effectLst/>
                <a:latin typeface="Times New Roman" panose="02020603050405020304" pitchFamily="18" charset="0"/>
                <a:ea typeface="Calibri" panose="020F0502020204030204" pitchFamily="34" charset="0"/>
                <a:cs typeface="Times New Roman" panose="02020603050405020304" pitchFamily="18" charset="0"/>
              </a:rPr>
              <a:t>Avira</a:t>
            </a:r>
            <a:r>
              <a:rPr lang="es-MX" sz="3100" dirty="0">
                <a:effectLst/>
                <a:latin typeface="Times New Roman" panose="02020603050405020304" pitchFamily="18" charset="0"/>
                <a:ea typeface="Calibri" panose="020F0502020204030204" pitchFamily="34" charset="0"/>
                <a:cs typeface="Times New Roman" panose="02020603050405020304" pitchFamily="18" charset="0"/>
              </a:rPr>
              <a:t> </a:t>
            </a:r>
            <a:r>
              <a:rPr lang="es-MX" sz="3100" dirty="0" err="1">
                <a:effectLst/>
                <a:latin typeface="Times New Roman" panose="02020603050405020304" pitchFamily="18" charset="0"/>
                <a:ea typeface="Calibri" panose="020F0502020204030204" pitchFamily="34" charset="0"/>
                <a:cs typeface="Times New Roman" panose="02020603050405020304" pitchFamily="18" charset="0"/>
              </a:rPr>
              <a:t>AntiVir</a:t>
            </a:r>
            <a:r>
              <a:rPr lang="es-MX" sz="3100" dirty="0">
                <a:effectLst/>
                <a:latin typeface="Times New Roman" panose="02020603050405020304" pitchFamily="18" charset="0"/>
                <a:ea typeface="Calibri" panose="020F0502020204030204" pitchFamily="34" charset="0"/>
                <a:cs typeface="Times New Roman" panose="02020603050405020304" pitchFamily="18" charset="0"/>
              </a:rPr>
              <a:t> Personal.</a:t>
            </a:r>
            <a:endParaRPr lang="es-MX" sz="31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3100" dirty="0" err="1">
                <a:effectLst/>
                <a:latin typeface="Times New Roman" panose="02020603050405020304" pitchFamily="18" charset="0"/>
                <a:ea typeface="Calibri" panose="020F0502020204030204" pitchFamily="34" charset="0"/>
                <a:cs typeface="Times New Roman" panose="02020603050405020304" pitchFamily="18" charset="0"/>
              </a:rPr>
              <a:t>Lavasoft</a:t>
            </a:r>
            <a:r>
              <a:rPr lang="es-MX" sz="3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31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3100" dirty="0" err="1">
                <a:effectLst/>
                <a:latin typeface="Times New Roman" panose="02020603050405020304" pitchFamily="18" charset="0"/>
                <a:ea typeface="Calibri" panose="020F0502020204030204" pitchFamily="34" charset="0"/>
                <a:cs typeface="Times New Roman" panose="02020603050405020304" pitchFamily="18" charset="0"/>
              </a:rPr>
              <a:t>Clam</a:t>
            </a:r>
            <a:r>
              <a:rPr lang="es-MX" sz="3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3100" dirty="0">
              <a:effectLst/>
              <a:latin typeface="Calibri" panose="020F0502020204030204" pitchFamily="34" charset="0"/>
              <a:ea typeface="Calibri" panose="020F0502020204030204" pitchFamily="34" charset="0"/>
              <a:cs typeface="Times New Roman" panose="02020603050405020304" pitchFamily="18" charset="0"/>
            </a:endParaRPr>
          </a:p>
          <a:p>
            <a:pPr lvl="0"/>
            <a:r>
              <a:rPr lang="es-MX" sz="3100" dirty="0" err="1">
                <a:effectLst/>
                <a:latin typeface="Times New Roman" panose="02020603050405020304" pitchFamily="18" charset="0"/>
                <a:ea typeface="Calibri" panose="020F0502020204030204" pitchFamily="34" charset="0"/>
                <a:cs typeface="Times New Roman" panose="02020603050405020304" pitchFamily="18" charset="0"/>
              </a:rPr>
              <a:t>Kaspersky</a:t>
            </a:r>
            <a:r>
              <a:rPr lang="es-MX" sz="31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31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3100" dirty="0">
                <a:effectLst/>
                <a:latin typeface="Times New Roman" panose="02020603050405020304" pitchFamily="18" charset="0"/>
                <a:ea typeface="Calibri" panose="020F0502020204030204" pitchFamily="34" charset="0"/>
                <a:cs typeface="Times New Roman" panose="02020603050405020304" pitchFamily="18" charset="0"/>
              </a:rPr>
              <a:t>10</a:t>
            </a:r>
            <a:r>
              <a:rPr lang="en-US" sz="3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sz="31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5" name="Imagen 4"/>
          <p:cNvPicPr>
            <a:picLocks noChangeAspect="1"/>
          </p:cNvPicPr>
          <p:nvPr/>
        </p:nvPicPr>
        <p:blipFill>
          <a:blip r:embed="rId2"/>
          <a:stretch>
            <a:fillRect/>
          </a:stretch>
        </p:blipFill>
        <p:spPr>
          <a:xfrm>
            <a:off x="6267336" y="624549"/>
            <a:ext cx="2047874" cy="2047874"/>
          </a:xfrm>
          <a:prstGeom prst="rect">
            <a:avLst/>
          </a:prstGeom>
        </p:spPr>
      </p:pic>
      <p:pic>
        <p:nvPicPr>
          <p:cNvPr id="6" name="Imagen 5"/>
          <p:cNvPicPr>
            <a:picLocks noChangeAspect="1"/>
          </p:cNvPicPr>
          <p:nvPr/>
        </p:nvPicPr>
        <p:blipFill>
          <a:blip r:embed="rId3"/>
          <a:stretch>
            <a:fillRect/>
          </a:stretch>
        </p:blipFill>
        <p:spPr>
          <a:xfrm>
            <a:off x="8756196" y="3848325"/>
            <a:ext cx="2503540" cy="2517321"/>
          </a:xfrm>
          <a:prstGeom prst="rect">
            <a:avLst/>
          </a:prstGeom>
        </p:spPr>
      </p:pic>
      <p:pic>
        <p:nvPicPr>
          <p:cNvPr id="7" name="Imagen 6"/>
          <p:cNvPicPr>
            <a:picLocks noChangeAspect="1"/>
          </p:cNvPicPr>
          <p:nvPr/>
        </p:nvPicPr>
        <p:blipFill>
          <a:blip r:embed="rId4"/>
          <a:stretch>
            <a:fillRect/>
          </a:stretch>
        </p:blipFill>
        <p:spPr>
          <a:xfrm>
            <a:off x="3776361" y="5084406"/>
            <a:ext cx="2858406" cy="1154796"/>
          </a:xfrm>
          <a:prstGeom prst="rect">
            <a:avLst/>
          </a:prstGeom>
        </p:spPr>
      </p:pic>
      <p:pic>
        <p:nvPicPr>
          <p:cNvPr id="8" name="Imagen 7"/>
          <p:cNvPicPr>
            <a:picLocks noChangeAspect="1"/>
          </p:cNvPicPr>
          <p:nvPr/>
        </p:nvPicPr>
        <p:blipFill>
          <a:blip r:embed="rId5"/>
          <a:stretch>
            <a:fillRect/>
          </a:stretch>
        </p:blipFill>
        <p:spPr>
          <a:xfrm>
            <a:off x="8874690" y="609600"/>
            <a:ext cx="2492829" cy="2492829"/>
          </a:xfrm>
          <a:prstGeom prst="rect">
            <a:avLst/>
          </a:prstGeom>
        </p:spPr>
      </p:pic>
      <p:pic>
        <p:nvPicPr>
          <p:cNvPr id="9" name="Imagen 8"/>
          <p:cNvPicPr>
            <a:picLocks noChangeAspect="1"/>
          </p:cNvPicPr>
          <p:nvPr/>
        </p:nvPicPr>
        <p:blipFill>
          <a:blip r:embed="rId6"/>
          <a:stretch>
            <a:fillRect/>
          </a:stretch>
        </p:blipFill>
        <p:spPr>
          <a:xfrm>
            <a:off x="3955024" y="2484889"/>
            <a:ext cx="2286572" cy="2286572"/>
          </a:xfrm>
          <a:prstGeom prst="rect">
            <a:avLst/>
          </a:prstGeom>
        </p:spPr>
      </p:pic>
      <p:pic>
        <p:nvPicPr>
          <p:cNvPr id="10" name="Imagen 9"/>
          <p:cNvPicPr>
            <a:picLocks noChangeAspect="1"/>
          </p:cNvPicPr>
          <p:nvPr/>
        </p:nvPicPr>
        <p:blipFill>
          <a:blip r:embed="rId7"/>
          <a:stretch>
            <a:fillRect/>
          </a:stretch>
        </p:blipFill>
        <p:spPr>
          <a:xfrm>
            <a:off x="6579554" y="3112756"/>
            <a:ext cx="2073029" cy="1815173"/>
          </a:xfrm>
          <a:prstGeom prst="rect">
            <a:avLst/>
          </a:prstGeom>
        </p:spPr>
      </p:pic>
    </p:spTree>
    <p:extLst>
      <p:ext uri="{BB962C8B-B14F-4D97-AF65-F5344CB8AC3E}">
        <p14:creationId xmlns:p14="http://schemas.microsoft.com/office/powerpoint/2010/main" val="24023710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conclusiones</a:t>
            </a:r>
            <a:endParaRPr lang="es-MX" dirty="0"/>
          </a:p>
        </p:txBody>
      </p:sp>
      <p:sp>
        <p:nvSpPr>
          <p:cNvPr id="3" name="Marcador de posición de imagen 2"/>
          <p:cNvSpPr>
            <a:spLocks noGrp="1"/>
          </p:cNvSpPr>
          <p:nvPr>
            <p:ph idx="1"/>
          </p:nvPr>
        </p:nvSpPr>
        <p:spPr>
          <a:xfrm>
            <a:off x="1141412" y="2249486"/>
            <a:ext cx="9905999" cy="4123179"/>
          </a:xfrm>
        </p:spPr>
        <p:txBody>
          <a:bodyPr>
            <a:normAutofit fontScale="85000" lnSpcReduction="20000"/>
          </a:bodyPr>
          <a:lstStyle/>
          <a:p>
            <a:pPr marL="0" indent="0">
              <a:buNone/>
            </a:pPr>
            <a:r>
              <a:rPr lang="es-MX" dirty="0">
                <a:latin typeface="Times New Roman" panose="02020603050405020304" pitchFamily="18" charset="0"/>
                <a:cs typeface="Times New Roman" panose="02020603050405020304" pitchFamily="18" charset="0"/>
              </a:rPr>
              <a:t>Los virus pueden ocasionar perdidas de datos, espiarnos o solo molestarnos como lo hacen los que son de tipo gusano. Independientemente si e virus nos moleste o no es un mal que se debe erradicar y para eso las personas deben de proteger sus equipos con un antivirus y un firewall, si todas las personas lo hicieran la propagación de virus se disminuiría pues estos se alojan en equipos contaminados y se van propagando mediante USB o correo. Hay que procurar no navegar por paginas web donde se suelen alojar estos programas y no descargar archivos de estos sitios, así como no abrir los vínculos de correo de dudosa procedencia. Una de las mejores herramientas para prevenir una infección es simplemente el sentido común ya que si visitas una pagina web, por el diseño o características que tenga ese sitio te podrás dar cuenta si debes de confiar en ese sitio o no. Generalmente los virus suelen ocultarse en sitios con menor popularidad o paginas no muy visitadas esperando a que algún internauta caiga en su trampa, que no es nada mas ni nada menos que un simple enlace que te lleva a un lugar que te permita descargar un programa que buscas, pero lo que encuentras no siempre es lo que deseas.</a:t>
            </a:r>
            <a:r>
              <a:rPr lang="es-MX" b="1" dirty="0">
                <a:latin typeface="Times New Roman" panose="02020603050405020304" pitchFamily="18" charset="0"/>
                <a:cs typeface="Times New Roman" panose="02020603050405020304" pitchFamily="18" charset="0"/>
              </a:rPr>
              <a:t> </a:t>
            </a:r>
            <a:endParaRPr lang="es-MX"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42424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referencias</a:t>
            </a:r>
            <a:endParaRPr lang="es-MX" dirty="0"/>
          </a:p>
        </p:txBody>
      </p:sp>
      <p:sp>
        <p:nvSpPr>
          <p:cNvPr id="4" name="Marcador de texto 3"/>
          <p:cNvSpPr>
            <a:spLocks noGrp="1"/>
          </p:cNvSpPr>
          <p:nvPr>
            <p:ph idx="1"/>
          </p:nvPr>
        </p:nvSpPr>
        <p:spPr>
          <a:xfrm>
            <a:off x="1141412" y="2249486"/>
            <a:ext cx="9905999" cy="3968977"/>
          </a:xfrm>
        </p:spPr>
        <p:txBody>
          <a:bodyPr>
            <a:normAutofit fontScale="92500" lnSpcReduction="20000"/>
          </a:bodyPr>
          <a:lstStyle/>
          <a:p>
            <a:r>
              <a:rPr lang="es-MX" sz="1800" dirty="0">
                <a:effectLst/>
                <a:latin typeface="Times New Roman" panose="02020603050405020304" pitchFamily="18" charset="0"/>
                <a:ea typeface="Calibri" panose="020F0502020204030204" pitchFamily="34" charset="0"/>
                <a:cs typeface="Times New Roman" panose="02020603050405020304" pitchFamily="18" charset="0"/>
              </a:rPr>
              <a:t>[1]  </a:t>
            </a:r>
            <a:r>
              <a:rPr lang="es-MX"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http://www.pandasecurity.com/mexico/homeusers/security-info/classic-malware/virus/</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r>
              <a:rPr lang="es-MX" sz="1800" dirty="0">
                <a:effectLst/>
                <a:latin typeface="Times New Roman" panose="02020603050405020304" pitchFamily="18" charset="0"/>
                <a:ea typeface="Calibri" panose="020F0502020204030204" pitchFamily="34" charset="0"/>
                <a:cs typeface="Times New Roman" panose="02020603050405020304" pitchFamily="18" charset="0"/>
              </a:rPr>
              <a:t>[2]  </a:t>
            </a:r>
            <a:r>
              <a:rPr lang="es-MX"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http://pozarica.ar.tripod.com/Virus.html</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r>
              <a:rPr lang="es-MX" sz="18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1800" dirty="0">
                <a:latin typeface="Times New Roman" panose="02020603050405020304" pitchFamily="18" charset="0"/>
                <a:ea typeface="Calibri" panose="020F0502020204030204" pitchFamily="34" charset="0"/>
                <a:cs typeface="Times New Roman" panose="02020603050405020304" pitchFamily="18" charset="0"/>
              </a:rPr>
              <a:t>3</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s-MX"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http://www.pandasecurity.com/mexico/homeusers/security-info/about-malware/technical-data/date-3.htm</a:t>
            </a:r>
            <a:endParaRPr lang="es-MX"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endParaRPr>
          </a:p>
          <a:p>
            <a:r>
              <a:rPr lang="es-MX" sz="1800" dirty="0">
                <a:effectLst/>
                <a:latin typeface="Calibri" panose="020F0502020204030204" pitchFamily="34" charset="0"/>
                <a:ea typeface="Calibri" panose="020F0502020204030204" pitchFamily="34" charset="0"/>
                <a:cs typeface="Times New Roman" panose="02020603050405020304" pitchFamily="18" charset="0"/>
              </a:rPr>
              <a:t>[4] </a:t>
            </a:r>
            <a:r>
              <a:rPr lang="es-MX" sz="1800" u="sng"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http://www.seguridad.unam.mx/descarga.dsc?arch=1108</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r>
              <a:rPr lang="es-MX" sz="1800" dirty="0">
                <a:effectLst/>
                <a:latin typeface="Times New Roman" panose="02020603050405020304" pitchFamily="18" charset="0"/>
                <a:ea typeface="Calibri" panose="020F0502020204030204" pitchFamily="34" charset="0"/>
                <a:cs typeface="Times New Roman" panose="02020603050405020304" pitchFamily="18" charset="0"/>
              </a:rPr>
              <a:t>[5] </a:t>
            </a:r>
            <a:r>
              <a:rPr lang="es-MX" sz="1800" u="sng"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http://soporte.eset-la.com/kb2563/?viewlocale=es_ES</a:t>
            </a:r>
            <a:endParaRPr lang="es-MX"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s-MX" sz="1800" dirty="0">
                <a:effectLst/>
                <a:latin typeface="Times New Roman" panose="02020603050405020304" pitchFamily="18" charset="0"/>
                <a:ea typeface="Calibri" panose="020F0502020204030204" pitchFamily="34" charset="0"/>
                <a:cs typeface="Times New Roman" panose="02020603050405020304" pitchFamily="18" charset="0"/>
              </a:rPr>
              <a:t>[</a:t>
            </a:r>
            <a:r>
              <a:rPr lang="es-MX" sz="1800" dirty="0">
                <a:latin typeface="Times New Roman" panose="02020603050405020304" pitchFamily="18" charset="0"/>
                <a:ea typeface="Calibri" panose="020F0502020204030204" pitchFamily="34" charset="0"/>
                <a:cs typeface="Times New Roman" panose="02020603050405020304" pitchFamily="18" charset="0"/>
              </a:rPr>
              <a:t>6</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s-MX"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http://www.seguridadpc.net/evita_infect.htm</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r>
              <a:rPr lang="es-MX" sz="1800" dirty="0">
                <a:effectLst/>
                <a:latin typeface="Times New Roman" panose="02020603050405020304" pitchFamily="18" charset="0"/>
                <a:ea typeface="Calibri" panose="020F0502020204030204" pitchFamily="34" charset="0"/>
                <a:cs typeface="Times New Roman" panose="02020603050405020304" pitchFamily="18" charset="0"/>
              </a:rPr>
              <a:t>[7]  </a:t>
            </a:r>
            <a:r>
              <a:rPr lang="es-MX"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8"/>
              </a:rPr>
              <a:t>http://www.definicionabc.com/tecnologia/antivirus.php</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r>
              <a:rPr lang="es-MX" sz="1800" dirty="0">
                <a:effectLst/>
                <a:latin typeface="Times New Roman" panose="02020603050405020304" pitchFamily="18" charset="0"/>
                <a:ea typeface="Calibri" panose="020F0502020204030204" pitchFamily="34" charset="0"/>
                <a:cs typeface="Times New Roman" panose="02020603050405020304" pitchFamily="18" charset="0"/>
              </a:rPr>
              <a:t>[8]  </a:t>
            </a:r>
            <a:r>
              <a:rPr lang="es-MX"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9"/>
              </a:rPr>
              <a:t>http://www.seguridad.unam.mx/usuario-casero/eduteca/main.dsc?id=116</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r>
              <a:rPr lang="es-MX" sz="1800" dirty="0">
                <a:effectLst/>
                <a:latin typeface="Times New Roman" panose="02020603050405020304" pitchFamily="18" charset="0"/>
                <a:ea typeface="Calibri" panose="020F0502020204030204" pitchFamily="34" charset="0"/>
                <a:cs typeface="Times New Roman" panose="02020603050405020304" pitchFamily="18" charset="0"/>
              </a:rPr>
              <a:t>[9]  </a:t>
            </a:r>
            <a:r>
              <a:rPr lang="es-MX"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10"/>
              </a:rPr>
              <a:t>http://www.tiposde.org/informatica/418-tipos-de-antivirus-informaticos/</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r>
              <a:rPr lang="es-MX" sz="1800" dirty="0">
                <a:effectLst/>
                <a:latin typeface="Times New Roman" panose="02020603050405020304" pitchFamily="18" charset="0"/>
                <a:ea typeface="Calibri" panose="020F0502020204030204" pitchFamily="34" charset="0"/>
                <a:cs typeface="Times New Roman" panose="02020603050405020304" pitchFamily="18" charset="0"/>
              </a:rPr>
              <a:t>[10]  </a:t>
            </a:r>
            <a:r>
              <a:rPr lang="es-MX"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11"/>
              </a:rPr>
              <a:t>http://www.ejemplos.org/ejemplos-de-antivirus.html</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Imagen 2"/>
          <p:cNvPicPr>
            <a:picLocks noChangeAspect="1"/>
          </p:cNvPicPr>
          <p:nvPr/>
        </p:nvPicPr>
        <p:blipFill>
          <a:blip r:embed="rId12"/>
          <a:stretch>
            <a:fillRect/>
          </a:stretch>
        </p:blipFill>
        <p:spPr>
          <a:xfrm>
            <a:off x="8334374" y="3390330"/>
            <a:ext cx="2857500" cy="2857500"/>
          </a:xfrm>
          <a:prstGeom prst="rect">
            <a:avLst/>
          </a:prstGeom>
        </p:spPr>
      </p:pic>
    </p:spTree>
    <p:extLst>
      <p:ext uri="{BB962C8B-B14F-4D97-AF65-F5344CB8AC3E}">
        <p14:creationId xmlns:p14="http://schemas.microsoft.com/office/powerpoint/2010/main" val="2314900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justificacion</a:t>
            </a:r>
            <a:endParaRPr lang="es-MX" dirty="0"/>
          </a:p>
        </p:txBody>
      </p:sp>
      <p:sp>
        <p:nvSpPr>
          <p:cNvPr id="3" name="Marcador de contenido 2"/>
          <p:cNvSpPr>
            <a:spLocks noGrp="1"/>
          </p:cNvSpPr>
          <p:nvPr>
            <p:ph idx="1"/>
          </p:nvPr>
        </p:nvSpPr>
        <p:spPr/>
        <p:txBody>
          <a:bodyPr/>
          <a:lstStyle/>
          <a:p>
            <a:pPr marL="0" indent="0">
              <a:buNone/>
            </a:pPr>
            <a:r>
              <a:rPr lang="es-MX" dirty="0"/>
              <a:t>Este proyecto lo realzo para mostrar a la gente que los virus pueden y deben ser prevenidos, también para explicar su funcionamiento, la variedad que estos presentan y como podemos evitarlos haciendo uso de un software antivirus</a:t>
            </a:r>
          </a:p>
        </p:txBody>
      </p:sp>
    </p:spTree>
    <p:extLst>
      <p:ext uri="{BB962C8B-B14F-4D97-AF65-F5344CB8AC3E}">
        <p14:creationId xmlns:p14="http://schemas.microsoft.com/office/powerpoint/2010/main" val="3631671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Objetivos generales</a:t>
            </a:r>
          </a:p>
        </p:txBody>
      </p:sp>
      <p:sp>
        <p:nvSpPr>
          <p:cNvPr id="3" name="Marcador de contenido 2"/>
          <p:cNvSpPr>
            <a:spLocks noGrp="1"/>
          </p:cNvSpPr>
          <p:nvPr>
            <p:ph idx="1"/>
          </p:nvPr>
        </p:nvSpPr>
        <p:spPr/>
        <p:txBody>
          <a:bodyPr/>
          <a:lstStyle/>
          <a:p>
            <a:pPr marL="0" indent="0">
              <a:buNone/>
            </a:pPr>
            <a:r>
              <a:rPr lang="es-MX" dirty="0"/>
              <a:t>Con este trabajo voy a demostrar los efectos que pueden provocar los virus en las computadoras, cuales tipos de virus hay, que son y como prevenirlos, también demostrare lo que es un software antivirus y cuales son sus funciones. </a:t>
            </a:r>
          </a:p>
          <a:p>
            <a:pPr marL="0" indent="0">
              <a:buNone/>
            </a:pPr>
            <a:endParaRPr lang="es-MX" dirty="0"/>
          </a:p>
        </p:txBody>
      </p:sp>
    </p:spTree>
    <p:extLst>
      <p:ext uri="{BB962C8B-B14F-4D97-AF65-F5344CB8AC3E}">
        <p14:creationId xmlns:p14="http://schemas.microsoft.com/office/powerpoint/2010/main" val="2647674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Objetivos específicos</a:t>
            </a:r>
          </a:p>
        </p:txBody>
      </p:sp>
      <p:sp>
        <p:nvSpPr>
          <p:cNvPr id="3" name="Marcador de contenido 2"/>
          <p:cNvSpPr>
            <a:spLocks noGrp="1"/>
          </p:cNvSpPr>
          <p:nvPr>
            <p:ph idx="1"/>
          </p:nvPr>
        </p:nvSpPr>
        <p:spPr/>
        <p:txBody>
          <a:bodyPr/>
          <a:lstStyle/>
          <a:p>
            <a:pPr marL="0" indent="0">
              <a:buNone/>
            </a:pPr>
            <a:r>
              <a:rPr lang="es-MX" dirty="0"/>
              <a:t>Explicar el funcionamiento de los virus, sus tipos y su historia desde sus orígenes hasta las fechas donde su evolución se freno.</a:t>
            </a:r>
          </a:p>
          <a:p>
            <a:pPr marL="0" indent="0">
              <a:buNone/>
            </a:pPr>
            <a:endParaRPr lang="es-MX" dirty="0"/>
          </a:p>
        </p:txBody>
      </p:sp>
    </p:spTree>
    <p:extLst>
      <p:ext uri="{BB962C8B-B14F-4D97-AF65-F5344CB8AC3E}">
        <p14:creationId xmlns:p14="http://schemas.microsoft.com/office/powerpoint/2010/main" val="609447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Definición</a:t>
            </a:r>
          </a:p>
        </p:txBody>
      </p:sp>
      <p:sp>
        <p:nvSpPr>
          <p:cNvPr id="3" name="Marcador de contenido 2"/>
          <p:cNvSpPr>
            <a:spLocks noGrp="1"/>
          </p:cNvSpPr>
          <p:nvPr>
            <p:ph idx="1"/>
          </p:nvPr>
        </p:nvSpPr>
        <p:spPr/>
        <p:txBody>
          <a:bodyPr/>
          <a:lstStyle/>
          <a:p>
            <a:r>
              <a:rPr lang="es-MX" dirty="0">
                <a:effectLst/>
                <a:latin typeface="Times New Roman" panose="02020603050405020304" pitchFamily="18" charset="0"/>
                <a:ea typeface="Times New Roman" panose="02020603050405020304" pitchFamily="18" charset="0"/>
              </a:rPr>
              <a:t>Es un programa informático diseñado para infectar archivos. Además, algunos podrían ocasionar efectos molestos, destructivos e incluso irreparables en los sistemas sin el consentimiento y/o conocimiento del usuario.</a:t>
            </a:r>
            <a:r>
              <a:rPr lang="en-US" dirty="0">
                <a:latin typeface="Times New Roman" panose="02020603050405020304" pitchFamily="18" charset="0"/>
                <a:ea typeface="Times New Roman" panose="02020603050405020304" pitchFamily="18" charset="0"/>
              </a:rPr>
              <a:t>[1]</a:t>
            </a:r>
            <a:endParaRPr lang="es-MX" dirty="0">
              <a:effectLst/>
              <a:latin typeface="Times New Roman" panose="02020603050405020304" pitchFamily="18" charset="0"/>
              <a:ea typeface="Times New Roman" panose="02020603050405020304" pitchFamily="18" charset="0"/>
            </a:endParaRPr>
          </a:p>
          <a:p>
            <a:endParaRPr lang="es-MX" dirty="0"/>
          </a:p>
        </p:txBody>
      </p:sp>
      <p:pic>
        <p:nvPicPr>
          <p:cNvPr id="6" name="Imagen 5"/>
          <p:cNvPicPr>
            <a:picLocks noChangeAspect="1"/>
          </p:cNvPicPr>
          <p:nvPr/>
        </p:nvPicPr>
        <p:blipFill>
          <a:blip r:embed="rId2"/>
          <a:stretch>
            <a:fillRect/>
          </a:stretch>
        </p:blipFill>
        <p:spPr>
          <a:xfrm>
            <a:off x="3544660" y="3752169"/>
            <a:ext cx="4762500" cy="2428875"/>
          </a:xfrm>
          <a:prstGeom prst="rect">
            <a:avLst/>
          </a:prstGeom>
        </p:spPr>
      </p:pic>
    </p:spTree>
    <p:extLst>
      <p:ext uri="{BB962C8B-B14F-4D97-AF65-F5344CB8AC3E}">
        <p14:creationId xmlns:p14="http://schemas.microsoft.com/office/powerpoint/2010/main" val="18969179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3549514" y="1359159"/>
            <a:ext cx="5079365" cy="4139682"/>
          </a:xfrm>
          <a:prstGeom prst="rect">
            <a:avLst/>
          </a:prstGeom>
        </p:spPr>
      </p:pic>
      <p:sp>
        <p:nvSpPr>
          <p:cNvPr id="2" name="Título 1"/>
          <p:cNvSpPr>
            <a:spLocks noGrp="1"/>
          </p:cNvSpPr>
          <p:nvPr>
            <p:ph type="title"/>
          </p:nvPr>
        </p:nvSpPr>
        <p:spPr/>
        <p:txBody>
          <a:bodyPr/>
          <a:lstStyle/>
          <a:p>
            <a:r>
              <a:rPr lang="en-US" dirty="0"/>
              <a:t>funcionamiento</a:t>
            </a:r>
            <a:endParaRPr lang="es-MX" dirty="0"/>
          </a:p>
        </p:txBody>
      </p:sp>
      <p:sp>
        <p:nvSpPr>
          <p:cNvPr id="3" name="Marcador de contenido 2"/>
          <p:cNvSpPr>
            <a:spLocks noGrp="1"/>
          </p:cNvSpPr>
          <p:nvPr>
            <p:ph sz="half" idx="1"/>
          </p:nvPr>
        </p:nvSpPr>
        <p:spPr>
          <a:xfrm>
            <a:off x="1141410" y="2249486"/>
            <a:ext cx="4878389" cy="3989996"/>
          </a:xfrm>
        </p:spPr>
        <p:txBody>
          <a:bodyPr>
            <a:normAutofit fontScale="92500" lnSpcReduction="20000"/>
          </a:bodyPr>
          <a:lstStyle/>
          <a:p>
            <a:pPr marL="0" indent="0">
              <a:buNone/>
            </a:pPr>
            <a:r>
              <a:rPr lang="es-MX" sz="2600" dirty="0">
                <a:effectLst/>
                <a:latin typeface="Times New Roman" panose="02020603050405020304" pitchFamily="18" charset="0"/>
                <a:ea typeface="Times New Roman" panose="02020603050405020304" pitchFamily="18" charset="0"/>
              </a:rPr>
              <a:t>Cuando se introduce en un sistema normalmente se alojará dentro del código de otros programas. El virus </a:t>
            </a:r>
            <a:r>
              <a:rPr lang="es-MX" sz="2600" b="0" dirty="0">
                <a:effectLst/>
                <a:latin typeface="Times New Roman" panose="02020603050405020304" pitchFamily="18" charset="0"/>
                <a:ea typeface="Times New Roman" panose="02020603050405020304" pitchFamily="18" charset="0"/>
              </a:rPr>
              <a:t>no actúa hasta que no se ejecuta el programa infectado</a:t>
            </a:r>
            <a:r>
              <a:rPr lang="es-MX" sz="2600" b="1" dirty="0">
                <a:effectLst/>
                <a:latin typeface="Times New Roman" panose="02020603050405020304" pitchFamily="18" charset="0"/>
                <a:ea typeface="Times New Roman" panose="02020603050405020304" pitchFamily="18" charset="0"/>
              </a:rPr>
              <a:t>.</a:t>
            </a:r>
            <a:r>
              <a:rPr lang="es-MX" sz="2600" dirty="0">
                <a:effectLst/>
                <a:latin typeface="Times New Roman" panose="02020603050405020304" pitchFamily="18" charset="0"/>
                <a:ea typeface="Times New Roman" panose="02020603050405020304" pitchFamily="18" charset="0"/>
              </a:rPr>
              <a:t> Algunos de ellos, además están preparados para activarse cuando se cumple una determinada condición (una fecha concreta, una acción que realiza el usuario, etc.).</a:t>
            </a:r>
            <a:r>
              <a:rPr lang="en-US" sz="2600" dirty="0">
                <a:effectLst/>
                <a:latin typeface="Times New Roman" panose="02020603050405020304" pitchFamily="18" charset="0"/>
                <a:ea typeface="Times New Roman" panose="02020603050405020304" pitchFamily="18" charset="0"/>
              </a:rPr>
              <a:t>[1]</a:t>
            </a:r>
            <a:endParaRPr lang="es-MX" sz="2600" dirty="0">
              <a:effectLst/>
              <a:latin typeface="Times New Roman" panose="02020603050405020304" pitchFamily="18" charset="0"/>
              <a:ea typeface="Times New Roman" panose="02020603050405020304" pitchFamily="18" charset="0"/>
            </a:endParaRPr>
          </a:p>
          <a:p>
            <a:endParaRPr lang="es-MX" dirty="0"/>
          </a:p>
        </p:txBody>
      </p:sp>
      <p:sp>
        <p:nvSpPr>
          <p:cNvPr id="5" name="Marcador de contenido 4"/>
          <p:cNvSpPr>
            <a:spLocks noGrp="1"/>
          </p:cNvSpPr>
          <p:nvPr>
            <p:ph sz="half" idx="2"/>
          </p:nvPr>
        </p:nvSpPr>
        <p:spPr/>
        <p:txBody>
          <a:bodyPr>
            <a:normAutofit fontScale="92500" lnSpcReduction="20000"/>
          </a:bodyPr>
          <a:lstStyle/>
          <a:p>
            <a:pPr marL="0" indent="0">
              <a:buNone/>
            </a:pPr>
            <a:r>
              <a:rPr lang="es-MX" sz="2600" dirty="0">
                <a:effectLst/>
                <a:latin typeface="Times New Roman" panose="02020603050405020304" pitchFamily="18" charset="0"/>
                <a:ea typeface="Times New Roman" panose="02020603050405020304" pitchFamily="18" charset="0"/>
              </a:rPr>
              <a:t>Los objetivos de los virus suelen ser los </a:t>
            </a:r>
            <a:r>
              <a:rPr lang="es-MX" sz="2600" b="0" dirty="0">
                <a:effectLst/>
                <a:latin typeface="Times New Roman" panose="02020603050405020304" pitchFamily="18" charset="0"/>
                <a:ea typeface="Times New Roman" panose="02020603050405020304" pitchFamily="18" charset="0"/>
              </a:rPr>
              <a:t>programas ejecutables</a:t>
            </a:r>
            <a:r>
              <a:rPr lang="es-MX" sz="2600" b="1" dirty="0">
                <a:effectLst/>
                <a:latin typeface="Times New Roman" panose="02020603050405020304" pitchFamily="18" charset="0"/>
                <a:ea typeface="Times New Roman" panose="02020603050405020304" pitchFamily="18" charset="0"/>
              </a:rPr>
              <a:t> </a:t>
            </a:r>
            <a:r>
              <a:rPr lang="es-MX" sz="2600" dirty="0">
                <a:effectLst/>
                <a:latin typeface="Times New Roman" panose="02020603050405020304" pitchFamily="18" charset="0"/>
                <a:ea typeface="Times New Roman" panose="02020603050405020304" pitchFamily="18" charset="0"/>
              </a:rPr>
              <a:t>(ficheros con extensión .EXE o .COM). Sin embargo, también pueden infectar otros tipos de ficheros, como páginas Web (.HTML), documentos de Word (.DOC), hojas de cálculo XLS), etc.</a:t>
            </a:r>
            <a:r>
              <a:rPr lang="en-US" sz="2600" dirty="0">
                <a:effectLst/>
                <a:latin typeface="Times New Roman" panose="02020603050405020304" pitchFamily="18" charset="0"/>
                <a:ea typeface="Times New Roman" panose="02020603050405020304" pitchFamily="18" charset="0"/>
              </a:rPr>
              <a:t>[1]</a:t>
            </a:r>
            <a:endParaRPr lang="es-MX" sz="2600" dirty="0">
              <a:effectLst/>
              <a:latin typeface="Times New Roman" panose="02020603050405020304" pitchFamily="18" charset="0"/>
              <a:ea typeface="Times New Roman" panose="02020603050405020304" pitchFamily="18" charset="0"/>
            </a:endParaRPr>
          </a:p>
          <a:p>
            <a:pPr marL="0" indent="0">
              <a:buNone/>
            </a:pPr>
            <a:endParaRPr lang="es-MX" dirty="0"/>
          </a:p>
        </p:txBody>
      </p:sp>
    </p:spTree>
    <p:extLst>
      <p:ext uri="{BB962C8B-B14F-4D97-AF65-F5344CB8AC3E}">
        <p14:creationId xmlns:p14="http://schemas.microsoft.com/office/powerpoint/2010/main" val="861092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sz="3600" b="1" dirty="0">
                <a:effectLst/>
                <a:latin typeface="Times New Roman" panose="02020603050405020304" pitchFamily="18" charset="0"/>
                <a:ea typeface="Calibri" panose="020F0502020204030204" pitchFamily="34" charset="0"/>
                <a:cs typeface="Times New Roman" panose="02020603050405020304" pitchFamily="18" charset="0"/>
              </a:rPr>
              <a:t>Significado</a:t>
            </a:r>
            <a:br>
              <a:rPr lang="es-MX" sz="3600" dirty="0">
                <a:effectLst/>
                <a:latin typeface="Calibri" panose="020F0502020204030204" pitchFamily="34" charset="0"/>
                <a:ea typeface="Calibri" panose="020F0502020204030204" pitchFamily="34" charset="0"/>
                <a:cs typeface="Times New Roman" panose="02020603050405020304" pitchFamily="18" charset="0"/>
              </a:rPr>
            </a:br>
            <a:endParaRPr lang="es-MX" dirty="0"/>
          </a:p>
        </p:txBody>
      </p:sp>
      <p:pic>
        <p:nvPicPr>
          <p:cNvPr id="5" name="Imagen 4"/>
          <p:cNvPicPr>
            <a:picLocks noChangeAspect="1"/>
          </p:cNvPicPr>
          <p:nvPr/>
        </p:nvPicPr>
        <p:blipFill>
          <a:blip r:embed="rId2"/>
          <a:stretch>
            <a:fillRect/>
          </a:stretch>
        </p:blipFill>
        <p:spPr>
          <a:xfrm>
            <a:off x="7460085" y="3784758"/>
            <a:ext cx="3136508" cy="2526984"/>
          </a:xfrm>
          <a:prstGeom prst="rect">
            <a:avLst/>
          </a:prstGeom>
        </p:spPr>
      </p:pic>
      <p:sp>
        <p:nvSpPr>
          <p:cNvPr id="3" name="Marcador de contenido 2"/>
          <p:cNvSpPr>
            <a:spLocks noGrp="1"/>
          </p:cNvSpPr>
          <p:nvPr>
            <p:ph idx="1"/>
          </p:nvPr>
        </p:nvSpPr>
        <p:spPr/>
        <p:txBody>
          <a:bodyPr/>
          <a:lstStyle/>
          <a:p>
            <a:r>
              <a:rPr lang="es-MX" dirty="0">
                <a:effectLst/>
                <a:latin typeface="Times New Roman" panose="02020603050405020304" pitchFamily="18" charset="0"/>
                <a:ea typeface="Calibri" panose="020F0502020204030204" pitchFamily="34" charset="0"/>
                <a:cs typeface="Times New Roman" panose="02020603050405020304" pitchFamily="18" charset="0"/>
              </a:rPr>
              <a:t>La palabra VIRUS es el acrónimo de Vital </a:t>
            </a:r>
            <a:r>
              <a:rPr lang="es-MX" dirty="0" err="1">
                <a:effectLst/>
                <a:latin typeface="Times New Roman" panose="02020603050405020304" pitchFamily="18" charset="0"/>
                <a:ea typeface="Calibri" panose="020F0502020204030204" pitchFamily="34" charset="0"/>
                <a:cs typeface="Times New Roman" panose="02020603050405020304" pitchFamily="18" charset="0"/>
              </a:rPr>
              <a:t>Information</a:t>
            </a:r>
            <a:r>
              <a:rPr lang="es-MX" dirty="0">
                <a:effectLst/>
                <a:latin typeface="Times New Roman" panose="02020603050405020304" pitchFamily="18" charset="0"/>
                <a:ea typeface="Calibri" panose="020F0502020204030204" pitchFamily="34" charset="0"/>
                <a:cs typeface="Times New Roman" panose="02020603050405020304" pitchFamily="18" charset="0"/>
              </a:rPr>
              <a:t> </a:t>
            </a:r>
            <a:r>
              <a:rPr lang="es-MX" dirty="0" err="1">
                <a:effectLst/>
                <a:latin typeface="Times New Roman" panose="02020603050405020304" pitchFamily="18" charset="0"/>
                <a:ea typeface="Calibri" panose="020F0502020204030204" pitchFamily="34" charset="0"/>
                <a:cs typeface="Times New Roman" panose="02020603050405020304" pitchFamily="18" charset="0"/>
              </a:rPr>
              <a:t>Resources</a:t>
            </a:r>
            <a:r>
              <a:rPr lang="es-MX" dirty="0">
                <a:effectLst/>
                <a:latin typeface="Times New Roman" panose="02020603050405020304" pitchFamily="18" charset="0"/>
                <a:ea typeface="Calibri" panose="020F0502020204030204" pitchFamily="34" charset="0"/>
                <a:cs typeface="Times New Roman" panose="02020603050405020304" pitchFamily="18" charset="0"/>
              </a:rPr>
              <a:t> </a:t>
            </a:r>
            <a:r>
              <a:rPr lang="es-MX" dirty="0" err="1">
                <a:effectLst/>
                <a:latin typeface="Times New Roman" panose="02020603050405020304" pitchFamily="18" charset="0"/>
                <a:ea typeface="Calibri" panose="020F0502020204030204" pitchFamily="34" charset="0"/>
                <a:cs typeface="Times New Roman" panose="02020603050405020304" pitchFamily="18" charset="0"/>
              </a:rPr>
              <a:t>Under</a:t>
            </a:r>
            <a:r>
              <a:rPr lang="es-MX" dirty="0">
                <a:effectLst/>
                <a:latin typeface="Times New Roman" panose="02020603050405020304" pitchFamily="18" charset="0"/>
                <a:ea typeface="Calibri" panose="020F0502020204030204" pitchFamily="34" charset="0"/>
                <a:cs typeface="Times New Roman" panose="02020603050405020304" pitchFamily="18" charset="0"/>
              </a:rPr>
              <a:t> </a:t>
            </a:r>
            <a:r>
              <a:rPr lang="es-MX" dirty="0" err="1">
                <a:effectLst/>
                <a:latin typeface="Times New Roman" panose="02020603050405020304" pitchFamily="18" charset="0"/>
                <a:ea typeface="Calibri" panose="020F0502020204030204" pitchFamily="34" charset="0"/>
                <a:cs typeface="Times New Roman" panose="02020603050405020304" pitchFamily="18" charset="0"/>
              </a:rPr>
              <a:t>Siege</a:t>
            </a:r>
            <a:r>
              <a:rPr lang="es-MX" dirty="0">
                <a:effectLst/>
                <a:latin typeface="Times New Roman" panose="02020603050405020304" pitchFamily="18" charset="0"/>
                <a:ea typeface="Calibri" panose="020F0502020204030204" pitchFamily="34" charset="0"/>
                <a:cs typeface="Times New Roman" panose="02020603050405020304" pitchFamily="18" charset="0"/>
              </a:rPr>
              <a:t> que en español significa "Recursos Informáticos Vitales Bajo Riesgo", aunque se adaptó este acrónimo debido a que la forma de "funcionamiento" de este tipo de programas es muy similar a los virus biológicos, ya que ambos necesitan un lugar para alojarse y desde ahí disparar su efecto.</a:t>
            </a:r>
            <a:r>
              <a:rPr lang="en-US" dirty="0">
                <a:effectLst/>
                <a:latin typeface="Times New Roman" panose="02020603050405020304" pitchFamily="18" charset="0"/>
                <a:ea typeface="Calibri" panose="020F0502020204030204" pitchFamily="34" charset="0"/>
                <a:cs typeface="Times New Roman" panose="02020603050405020304" pitchFamily="18" charset="0"/>
              </a:rPr>
              <a:t>[2]</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spTree>
    <p:extLst>
      <p:ext uri="{BB962C8B-B14F-4D97-AF65-F5344CB8AC3E}">
        <p14:creationId xmlns:p14="http://schemas.microsoft.com/office/powerpoint/2010/main" val="2021472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Tipos de virus</a:t>
            </a:r>
            <a:endParaRPr lang="es-MX" dirty="0"/>
          </a:p>
        </p:txBody>
      </p:sp>
      <p:sp>
        <p:nvSpPr>
          <p:cNvPr id="3" name="Marcador de contenido 2"/>
          <p:cNvSpPr>
            <a:spLocks noGrp="1"/>
          </p:cNvSpPr>
          <p:nvPr>
            <p:ph idx="1"/>
          </p:nvPr>
        </p:nvSpPr>
        <p:spPr>
          <a:xfrm>
            <a:off x="1141412" y="2249487"/>
            <a:ext cx="8723767" cy="3541714"/>
          </a:xfrm>
        </p:spPr>
        <p:txBody>
          <a:bodyPr>
            <a:normAutofit/>
          </a:bodyPr>
          <a:lstStyle/>
          <a:p>
            <a:pPr marL="0" indent="0">
              <a:buNone/>
            </a:pPr>
            <a:r>
              <a:rPr lang="es-MX" b="1" dirty="0">
                <a:effectLst/>
                <a:latin typeface="Times New Roman" panose="02020603050405020304" pitchFamily="18" charset="0"/>
                <a:ea typeface="Calibri" panose="020F0502020204030204" pitchFamily="34" charset="0"/>
                <a:cs typeface="Times New Roman" panose="02020603050405020304" pitchFamily="18" charset="0"/>
              </a:rPr>
              <a:t>Virus residentes</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s-MX" dirty="0">
                <a:effectLst/>
                <a:latin typeface="Times New Roman" panose="02020603050405020304" pitchFamily="18" charset="0"/>
                <a:ea typeface="Calibri" panose="020F0502020204030204" pitchFamily="34" charset="0"/>
                <a:cs typeface="Times New Roman" panose="02020603050405020304" pitchFamily="18" charset="0"/>
              </a:rPr>
              <a:t>La característica principal de estos virus es que se ocultan en la memoria RAM de forma permanente o residente. De este modo, pueden controlar e interceptar todas las operaciones llevadas a cabo por el sistema operativo, infectando todos aquellos ficheros y/o programas que sean ejecutados, abiertos, cerrados, renombrados, copiados, etc.</a:t>
            </a:r>
            <a:r>
              <a:rPr lang="en-US" dirty="0">
                <a:effectLst/>
                <a:latin typeface="Times New Roman" panose="02020603050405020304" pitchFamily="18" charset="0"/>
                <a:ea typeface="Calibri" panose="020F0502020204030204" pitchFamily="34" charset="0"/>
                <a:cs typeface="Times New Roman" panose="02020603050405020304" pitchFamily="18" charset="0"/>
              </a:rPr>
              <a:t>[</a:t>
            </a:r>
            <a:r>
              <a:rPr lang="es-MX" dirty="0">
                <a:latin typeface="Times New Roman" panose="02020603050405020304" pitchFamily="18" charset="0"/>
                <a:ea typeface="Calibri" panose="020F0502020204030204" pitchFamily="34" charset="0"/>
                <a:cs typeface="Times New Roman" panose="02020603050405020304" pitchFamily="18" charset="0"/>
              </a:rPr>
              <a:t>3</a:t>
            </a:r>
            <a:r>
              <a:rPr lang="en-US" dirty="0">
                <a:effectLst/>
                <a:latin typeface="Times New Roman" panose="02020603050405020304" pitchFamily="18" charset="0"/>
                <a:ea typeface="Calibri" panose="020F0502020204030204" pitchFamily="34" charset="0"/>
                <a:cs typeface="Times New Roman" panose="02020603050405020304" pitchFamily="18" charset="0"/>
              </a:rPr>
              <a:t>]</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6" name="Imagen 5"/>
          <p:cNvPicPr>
            <a:picLocks noChangeAspect="1"/>
          </p:cNvPicPr>
          <p:nvPr/>
        </p:nvPicPr>
        <p:blipFill>
          <a:blip r:embed="rId2"/>
          <a:stretch>
            <a:fillRect/>
          </a:stretch>
        </p:blipFill>
        <p:spPr>
          <a:xfrm>
            <a:off x="8973910" y="3673929"/>
            <a:ext cx="3048000" cy="3048000"/>
          </a:xfrm>
          <a:prstGeom prst="rect">
            <a:avLst/>
          </a:prstGeom>
        </p:spPr>
      </p:pic>
    </p:spTree>
    <p:extLst>
      <p:ext uri="{BB962C8B-B14F-4D97-AF65-F5344CB8AC3E}">
        <p14:creationId xmlns:p14="http://schemas.microsoft.com/office/powerpoint/2010/main" val="8396855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otalTime>0</TotalTime>
  <Words>1498</Words>
  <Application>Microsoft Office PowerPoint</Application>
  <PresentationFormat>Panorámica</PresentationFormat>
  <Paragraphs>94</Paragraphs>
  <Slides>27</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27</vt:i4>
      </vt:variant>
    </vt:vector>
  </HeadingPairs>
  <TitlesOfParts>
    <vt:vector size="33" baseType="lpstr">
      <vt:lpstr>Arial</vt:lpstr>
      <vt:lpstr>Calibri</vt:lpstr>
      <vt:lpstr>Times New Roman</vt:lpstr>
      <vt:lpstr>Trebuchet MS</vt:lpstr>
      <vt:lpstr>Tw Cen MT</vt:lpstr>
      <vt:lpstr>Circuito</vt:lpstr>
      <vt:lpstr>Virus Informático</vt:lpstr>
      <vt:lpstr>Introduccion</vt:lpstr>
      <vt:lpstr>justificacion</vt:lpstr>
      <vt:lpstr>Objetivos generales</vt:lpstr>
      <vt:lpstr>Objetivos específicos</vt:lpstr>
      <vt:lpstr>Definición</vt:lpstr>
      <vt:lpstr>funcionamiento</vt:lpstr>
      <vt:lpstr>Significado </vt:lpstr>
      <vt:lpstr>Tipos de virus</vt:lpstr>
      <vt:lpstr>Presentación de PowerPoint</vt:lpstr>
      <vt:lpstr>Presentación de PowerPoint</vt:lpstr>
      <vt:lpstr>Presentación de PowerPoint</vt:lpstr>
      <vt:lpstr>Presentación de PowerPoint</vt:lpstr>
      <vt:lpstr>Virus de fichero</vt:lpstr>
      <vt:lpstr>Presentación de PowerPoint</vt:lpstr>
      <vt:lpstr>Presentación de PowerPoint</vt:lpstr>
      <vt:lpstr>Contagio</vt:lpstr>
      <vt:lpstr>Síntomas</vt:lpstr>
      <vt:lpstr>Prevenir los virus</vt:lpstr>
      <vt:lpstr>Antivirus</vt:lpstr>
      <vt:lpstr>Funcionamiento</vt:lpstr>
      <vt:lpstr>Classificacion</vt:lpstr>
      <vt:lpstr>Presentación de PowerPoint</vt:lpstr>
      <vt:lpstr>Presentación de PowerPoint</vt:lpstr>
      <vt:lpstr>Ejemplos de software antivirus</vt:lpstr>
      <vt:lpstr>conclusiones</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Virus Informático</dc:title>
  <cp:lastModifiedBy>Javier Sotelo</cp:lastModifiedBy>
  <cp:revision>4</cp:revision>
  <dcterms:modified xsi:type="dcterms:W3CDTF">2016-05-26T02:35:08Z</dcterms:modified>
</cp:coreProperties>
</file>

<file path=docProps/thumbnail.jpeg>
</file>